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B0604020202020204" charset="0"/>
      <p:regular r:id="rId16"/>
      <p:bold r:id="rId17"/>
      <p:italic r:id="rId18"/>
      <p:boldItalic r:id="rId19"/>
    </p:embeddedFont>
    <p:embeddedFont>
      <p:font typeface="Playfair Display" panose="020B0604020202020204" charset="0"/>
      <p:regular r:id="rId20"/>
      <p:bold r:id="rId21"/>
      <p:italic r:id="rId22"/>
      <p:boldItalic r:id="rId23"/>
    </p:embeddedFont>
    <p:embeddedFont>
      <p:font typeface="Meiryo" panose="020B0604030504040204" pitchFamily="50" charset="-128"/>
      <p:regular r:id="rId24"/>
      <p:bold r:id="rId25"/>
      <p:italic r:id="rId26"/>
      <p:boldItalic r:id="rId27"/>
    </p:embeddedFont>
    <p:embeddedFont>
      <p:font typeface="Lato Light"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283"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275059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034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f6d159b0c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f6d159b0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740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f6d159b0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f6d159b0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477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0f2551c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0f2551c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992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f6d159b0c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f6d159b0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899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f6d159b0c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f6d159b0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044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f6d159b0c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f6d159b0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50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6d159b0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6d159b0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55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f6d159b0c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f6d159b0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092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03f610ea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03f610ea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184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03f610eaf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03f610ea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044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03f610eaf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03f610ea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682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f6d159b0c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f6d159b0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480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WebJava初級</a:t>
            </a:r>
            <a:endParaRPr/>
          </a:p>
          <a:p>
            <a:pPr marL="0" lvl="0" indent="0" algn="l" rtl="0">
              <a:spcBef>
                <a:spcPts val="1000"/>
              </a:spcBef>
              <a:spcAft>
                <a:spcPts val="0"/>
              </a:spcAft>
              <a:buNone/>
            </a:pPr>
            <a:r>
              <a:rPr lang="ja"/>
              <a:t>課題アプリ機能説明</a:t>
            </a:r>
            <a:endParaRPr/>
          </a:p>
        </p:txBody>
      </p:sp>
      <p:sp>
        <p:nvSpPr>
          <p:cNvPr id="69" name="Google Shape;69;p13"/>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p>
            <a:pPr marL="0" lvl="0" indent="0" algn="r" rtl="0">
              <a:spcBef>
                <a:spcPts val="1000"/>
              </a:spcBef>
              <a:spcAft>
                <a:spcPts val="0"/>
              </a:spcAft>
              <a:buNone/>
            </a:pPr>
            <a:r>
              <a:rPr lang="ja"/>
              <a:t>BI推進部 大竹孝司</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３．講習の成果</a:t>
            </a:r>
            <a:endParaRPr/>
          </a:p>
        </p:txBody>
      </p:sp>
      <p:sp>
        <p:nvSpPr>
          <p:cNvPr id="194" name="Google Shape;194;p22"/>
          <p:cNvSpPr txBox="1">
            <a:spLocks noGrp="1"/>
          </p:cNvSpPr>
          <p:nvPr>
            <p:ph type="body" idx="1"/>
          </p:nvPr>
        </p:nvSpPr>
        <p:spPr>
          <a:xfrm>
            <a:off x="311700" y="1092125"/>
            <a:ext cx="8749800" cy="34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① 工夫したところ</a:t>
            </a:r>
            <a:endParaRPr/>
          </a:p>
          <a:p>
            <a:pPr marL="0" lvl="0" indent="0" algn="l" rtl="0">
              <a:lnSpc>
                <a:spcPct val="115000"/>
              </a:lnSpc>
              <a:spcBef>
                <a:spcPts val="1600"/>
              </a:spcBef>
              <a:spcAft>
                <a:spcPts val="0"/>
              </a:spcAft>
              <a:buNone/>
            </a:pPr>
            <a:r>
              <a:rPr lang="ja">
                <a:solidFill>
                  <a:srgbClr val="000000"/>
                </a:solidFill>
                <a:latin typeface="Meiryo"/>
                <a:ea typeface="Meiryo"/>
                <a:cs typeface="Meiryo"/>
                <a:sym typeface="Meiryo"/>
              </a:rPr>
              <a:t>  ・文字だけだと寂しいので、敵の画像が表示されるようにしました。</a:t>
            </a:r>
            <a:endParaRPr>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200">
                <a:solidFill>
                  <a:srgbClr val="000000"/>
                </a:solidFill>
                <a:latin typeface="Meiryo"/>
                <a:ea typeface="Meiryo"/>
                <a:cs typeface="Meiryo"/>
                <a:sym typeface="Meiryo"/>
              </a:rPr>
              <a:t>                                  キャラの画像も表示したかった。。。     戦士ぶるる→</a:t>
            </a:r>
            <a:endParaRPr sz="120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endParaRPr>
              <a:solidFill>
                <a:srgbClr val="000000"/>
              </a:solidFill>
              <a:latin typeface="Meiryo"/>
              <a:ea typeface="Meiryo"/>
              <a:cs typeface="Meiryo"/>
              <a:sym typeface="Meiryo"/>
            </a:endParaRPr>
          </a:p>
          <a:p>
            <a:pPr marL="0" lvl="0" indent="0" algn="l" rtl="0">
              <a:lnSpc>
                <a:spcPct val="115000"/>
              </a:lnSpc>
              <a:spcBef>
                <a:spcPts val="0"/>
              </a:spcBef>
              <a:spcAft>
                <a:spcPts val="0"/>
              </a:spcAft>
              <a:buNone/>
            </a:pPr>
            <a:endParaRPr>
              <a:solidFill>
                <a:srgbClr val="000000"/>
              </a:solidFill>
              <a:latin typeface="Meiryo"/>
              <a:ea typeface="Meiryo"/>
              <a:cs typeface="Meiryo"/>
              <a:sym typeface="Meiryo"/>
            </a:endParaRPr>
          </a:p>
          <a:p>
            <a:pPr marL="0" lvl="0" indent="0" algn="l" rtl="0">
              <a:lnSpc>
                <a:spcPct val="115000"/>
              </a:lnSpc>
              <a:spcBef>
                <a:spcPts val="0"/>
              </a:spcBef>
              <a:spcAft>
                <a:spcPts val="0"/>
              </a:spcAft>
              <a:buNone/>
            </a:pPr>
            <a:endParaRPr>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a:solidFill>
                  <a:srgbClr val="000000"/>
                </a:solidFill>
                <a:latin typeface="Meiryo"/>
                <a:ea typeface="Meiryo"/>
                <a:cs typeface="Meiryo"/>
                <a:sym typeface="Meiryo"/>
              </a:rPr>
              <a:t>  ・要件にはありませんでしたが、敵が攻撃してくるようにし、</a:t>
            </a:r>
            <a:endParaRPr>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a:solidFill>
                  <a:srgbClr val="000000"/>
                </a:solidFill>
                <a:latin typeface="Meiryo"/>
                <a:ea typeface="Meiryo"/>
                <a:cs typeface="Meiryo"/>
                <a:sym typeface="Meiryo"/>
              </a:rPr>
              <a:t>     キャラがランダムでダメージを受けるようにしました。</a:t>
            </a:r>
            <a:endParaRPr>
              <a:solidFill>
                <a:srgbClr val="000000"/>
              </a:solidFill>
              <a:latin typeface="Meiryo"/>
              <a:ea typeface="Meiryo"/>
              <a:cs typeface="Meiryo"/>
              <a:sym typeface="Meiryo"/>
            </a:endParaRPr>
          </a:p>
          <a:p>
            <a:pPr marL="0" lvl="0" indent="0" algn="l" rtl="0">
              <a:lnSpc>
                <a:spcPct val="115000"/>
              </a:lnSpc>
              <a:spcBef>
                <a:spcPts val="0"/>
              </a:spcBef>
              <a:spcAft>
                <a:spcPts val="0"/>
              </a:spcAft>
              <a:buNone/>
            </a:pPr>
            <a:endParaRPr>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a:solidFill>
                  <a:srgbClr val="000000"/>
                </a:solidFill>
                <a:latin typeface="Meiryo"/>
                <a:ea typeface="Meiryo"/>
                <a:cs typeface="Meiryo"/>
                <a:sym typeface="Meiryo"/>
              </a:rPr>
              <a:t>  ・戦闘1サイクル完了後、アプリを続けられるようにしました。</a:t>
            </a:r>
            <a:endParaRPr>
              <a:solidFill>
                <a:srgbClr val="000000"/>
              </a:solidFill>
              <a:latin typeface="Meiryo"/>
              <a:ea typeface="Meiryo"/>
              <a:cs typeface="Meiryo"/>
              <a:sym typeface="Meiryo"/>
            </a:endParaRPr>
          </a:p>
        </p:txBody>
      </p:sp>
      <p:pic>
        <p:nvPicPr>
          <p:cNvPr id="195" name="Google Shape;195;p22"/>
          <p:cNvPicPr preferRelativeResize="0"/>
          <p:nvPr/>
        </p:nvPicPr>
        <p:blipFill>
          <a:blip r:embed="rId3">
            <a:alphaModFix/>
          </a:blip>
          <a:stretch>
            <a:fillRect/>
          </a:stretch>
        </p:blipFill>
        <p:spPr>
          <a:xfrm>
            <a:off x="5997275" y="1985225"/>
            <a:ext cx="1312774" cy="1011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３．講習の成果</a:t>
            </a:r>
            <a:endParaRPr/>
          </a:p>
        </p:txBody>
      </p:sp>
      <p:sp>
        <p:nvSpPr>
          <p:cNvPr id="201" name="Google Shape;201;p23"/>
          <p:cNvSpPr txBox="1">
            <a:spLocks noGrp="1"/>
          </p:cNvSpPr>
          <p:nvPr>
            <p:ph type="body" idx="1"/>
          </p:nvPr>
        </p:nvSpPr>
        <p:spPr>
          <a:xfrm>
            <a:off x="311700" y="1145569"/>
            <a:ext cx="8520600" cy="37247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t>② 苦労したところ</a:t>
            </a:r>
            <a:endParaRPr dirty="0"/>
          </a:p>
          <a:p>
            <a:pPr marL="0" lvl="0" indent="0" algn="l" rtl="0">
              <a:lnSpc>
                <a:spcPct val="115000"/>
              </a:lnSpc>
              <a:spcBef>
                <a:spcPts val="1600"/>
              </a:spcBef>
              <a:spcAft>
                <a:spcPts val="0"/>
              </a:spcAft>
              <a:buNone/>
            </a:pPr>
            <a:r>
              <a:rPr lang="ja" sz="1600" dirty="0">
                <a:solidFill>
                  <a:srgbClr val="000000"/>
                </a:solidFill>
                <a:latin typeface="Meiryo"/>
                <a:ea typeface="Meiryo"/>
                <a:cs typeface="Meiryo"/>
                <a:sym typeface="Meiryo"/>
              </a:rPr>
              <a:t> ・Javaは独学で学んでいましたが、HTMLやThymeleafは全くの未経験であったため、</a:t>
            </a:r>
            <a:endParaRPr sz="1600" dirty="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dirty="0">
                <a:solidFill>
                  <a:srgbClr val="000000"/>
                </a:solidFill>
                <a:latin typeface="Meiryo"/>
                <a:ea typeface="Meiryo"/>
                <a:cs typeface="Meiryo"/>
                <a:sym typeface="Meiryo"/>
              </a:rPr>
              <a:t>   序盤は調べる方法もわからずものすごく苦戦しました。</a:t>
            </a:r>
            <a:endParaRPr sz="1600" dirty="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dirty="0">
                <a:solidFill>
                  <a:srgbClr val="000000"/>
                </a:solidFill>
                <a:latin typeface="Meiryo"/>
                <a:ea typeface="Meiryo"/>
                <a:cs typeface="Meiryo"/>
                <a:sym typeface="Meiryo"/>
              </a:rPr>
              <a:t>   講師のかたにSlackで丁寧にご教授頂き、なんとか課題の完成に至りました。</a:t>
            </a:r>
            <a:endParaRPr sz="1600" dirty="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endParaRPr sz="1600" dirty="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dirty="0">
                <a:solidFill>
                  <a:srgbClr val="000000"/>
                </a:solidFill>
                <a:latin typeface="Meiryo"/>
                <a:ea typeface="Meiryo"/>
                <a:cs typeface="Meiryo"/>
                <a:sym typeface="Meiryo"/>
              </a:rPr>
              <a:t> ・データベースについて、最初はMAPで受け取る方法で進めたのですが、</a:t>
            </a:r>
            <a:endParaRPr sz="1600" dirty="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dirty="0">
                <a:solidFill>
                  <a:srgbClr val="000000"/>
                </a:solidFill>
                <a:latin typeface="Meiryo"/>
                <a:ea typeface="Meiryo"/>
                <a:cs typeface="Meiryo"/>
                <a:sym typeface="Meiryo"/>
              </a:rPr>
              <a:t>   </a:t>
            </a:r>
            <a:r>
              <a:rPr lang="ja" sz="1600" dirty="0" smtClean="0">
                <a:solidFill>
                  <a:srgbClr val="000000"/>
                </a:solidFill>
                <a:latin typeface="Meiryo"/>
                <a:ea typeface="Meiryo"/>
                <a:cs typeface="Meiryo"/>
                <a:sym typeface="Meiryo"/>
              </a:rPr>
              <a:t>受け取</a:t>
            </a:r>
            <a:r>
              <a:rPr lang="ja-JP" altLang="en-US" sz="1600" dirty="0" err="1" smtClean="0">
                <a:solidFill>
                  <a:srgbClr val="000000"/>
                </a:solidFill>
                <a:latin typeface="Meiryo"/>
                <a:ea typeface="Meiryo"/>
                <a:cs typeface="Meiryo"/>
                <a:sym typeface="Meiryo"/>
              </a:rPr>
              <a:t>った</a:t>
            </a:r>
            <a:r>
              <a:rPr lang="ja-JP" altLang="en-US" sz="1600" dirty="0" smtClean="0">
                <a:solidFill>
                  <a:srgbClr val="000000"/>
                </a:solidFill>
                <a:latin typeface="Meiryo"/>
                <a:ea typeface="Meiryo"/>
                <a:cs typeface="Meiryo"/>
                <a:sym typeface="Meiryo"/>
              </a:rPr>
              <a:t>後直接テンプレートに渡すことで表示することはできたものの、</a:t>
            </a:r>
            <a:endParaRPr lang="en-US" altLang="ja-JP" sz="1600" dirty="0" smtClean="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JP" altLang="en-US" sz="1600" dirty="0">
                <a:solidFill>
                  <a:srgbClr val="000000"/>
                </a:solidFill>
                <a:latin typeface="Meiryo"/>
                <a:ea typeface="Meiryo"/>
                <a:cs typeface="Meiryo"/>
                <a:sym typeface="Meiryo"/>
              </a:rPr>
              <a:t> </a:t>
            </a:r>
            <a:r>
              <a:rPr lang="ja-JP" altLang="en-US" sz="1600" dirty="0" smtClean="0">
                <a:solidFill>
                  <a:srgbClr val="000000"/>
                </a:solidFill>
                <a:latin typeface="Meiryo"/>
                <a:ea typeface="Meiryo"/>
                <a:cs typeface="Meiryo"/>
                <a:sym typeface="Meiryo"/>
              </a:rPr>
              <a:t>  選択済みにする処理において結局別のリストが必要になり</a:t>
            </a:r>
            <a:r>
              <a:rPr lang="ja" sz="1600" dirty="0" smtClean="0">
                <a:solidFill>
                  <a:srgbClr val="000000"/>
                </a:solidFill>
                <a:latin typeface="Meiryo"/>
                <a:ea typeface="Meiryo"/>
                <a:cs typeface="Meiryo"/>
                <a:sym typeface="Meiryo"/>
              </a:rPr>
              <a:t>、</a:t>
            </a:r>
            <a:endParaRPr sz="1600" dirty="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dirty="0">
                <a:solidFill>
                  <a:srgbClr val="000000"/>
                </a:solidFill>
                <a:latin typeface="Meiryo"/>
                <a:ea typeface="Meiryo"/>
                <a:cs typeface="Meiryo"/>
                <a:sym typeface="Meiryo"/>
              </a:rPr>
              <a:t>   </a:t>
            </a:r>
            <a:r>
              <a:rPr lang="ja-JP" altLang="en-US" sz="1600" dirty="0" smtClean="0">
                <a:solidFill>
                  <a:srgbClr val="000000"/>
                </a:solidFill>
                <a:latin typeface="Meiryo"/>
                <a:ea typeface="Meiryo"/>
                <a:cs typeface="Meiryo"/>
                <a:sym typeface="Meiryo"/>
              </a:rPr>
              <a:t>二度手間になるため</a:t>
            </a:r>
            <a:r>
              <a:rPr lang="ja" sz="1600" dirty="0" smtClean="0">
                <a:solidFill>
                  <a:srgbClr val="000000"/>
                </a:solidFill>
                <a:latin typeface="Meiryo"/>
                <a:ea typeface="Meiryo"/>
                <a:cs typeface="Meiryo"/>
                <a:sym typeface="Meiryo"/>
              </a:rPr>
              <a:t>オブジェクト</a:t>
            </a:r>
            <a:r>
              <a:rPr lang="ja" sz="1600" dirty="0">
                <a:solidFill>
                  <a:srgbClr val="000000"/>
                </a:solidFill>
                <a:latin typeface="Meiryo"/>
                <a:ea typeface="Meiryo"/>
                <a:cs typeface="Meiryo"/>
                <a:sym typeface="Meiryo"/>
              </a:rPr>
              <a:t>で受け取る方法に作り変えました。</a:t>
            </a:r>
            <a:endParaRPr sz="1600" dirty="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dirty="0">
                <a:solidFill>
                  <a:srgbClr val="000000"/>
                </a:solidFill>
                <a:latin typeface="Meiryo"/>
                <a:ea typeface="Meiryo"/>
                <a:cs typeface="Meiryo"/>
                <a:sym typeface="Meiryo"/>
              </a:rPr>
              <a:t>   そのためだいぶ時間がかかってしまい、盛り込みを予定していた機能等の</a:t>
            </a:r>
            <a:endParaRPr sz="1600" dirty="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dirty="0">
                <a:solidFill>
                  <a:srgbClr val="000000"/>
                </a:solidFill>
                <a:latin typeface="Meiryo"/>
                <a:ea typeface="Meiryo"/>
                <a:cs typeface="Meiryo"/>
                <a:sym typeface="Meiryo"/>
              </a:rPr>
              <a:t>   ほとんどが実装できませんでした。</a:t>
            </a:r>
            <a:endParaRPr sz="1600" dirty="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dirty="0">
                <a:solidFill>
                  <a:srgbClr val="000000"/>
                </a:solidFill>
                <a:latin typeface="Meiryo"/>
                <a:ea typeface="Meiryo"/>
                <a:cs typeface="Meiryo"/>
                <a:sym typeface="Meiryo"/>
              </a:rPr>
              <a:t>   今後自己学習でいろいろ拡張していきたいと思います。</a:t>
            </a:r>
            <a:endParaRPr sz="1600" dirty="0">
              <a:solidFill>
                <a:srgbClr val="000000"/>
              </a:solidFill>
              <a:latin typeface="Meiryo"/>
              <a:ea typeface="Meiryo"/>
              <a:cs typeface="Meiryo"/>
              <a:sym typeface="Meiry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３．講習の成果</a:t>
            </a:r>
            <a:endParaRPr/>
          </a:p>
        </p:txBody>
      </p:sp>
      <p:sp>
        <p:nvSpPr>
          <p:cNvPr id="207" name="Google Shape;207;p24"/>
          <p:cNvSpPr txBox="1">
            <a:spLocks noGrp="1"/>
          </p:cNvSpPr>
          <p:nvPr>
            <p:ph type="body" idx="1"/>
          </p:nvPr>
        </p:nvSpPr>
        <p:spPr>
          <a:xfrm>
            <a:off x="311700" y="1229875"/>
            <a:ext cx="8520600" cy="35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③ 得たもの、今後に生かすこと</a:t>
            </a:r>
            <a:endParaRPr/>
          </a:p>
          <a:p>
            <a:pPr marL="0" lvl="0" indent="0" algn="l" rtl="0">
              <a:lnSpc>
                <a:spcPct val="115000"/>
              </a:lnSpc>
              <a:spcBef>
                <a:spcPts val="1600"/>
              </a:spcBef>
              <a:spcAft>
                <a:spcPts val="0"/>
              </a:spcAft>
              <a:buNone/>
            </a:pPr>
            <a:r>
              <a:rPr lang="ja" sz="1600">
                <a:solidFill>
                  <a:srgbClr val="000000"/>
                </a:solidFill>
                <a:latin typeface="Meiryo"/>
                <a:ea typeface="Meiryo"/>
                <a:cs typeface="Meiryo"/>
                <a:sym typeface="Meiryo"/>
              </a:rPr>
              <a:t>   1つの技術を極めることも重要ですが、多くの引き出しを持つことも</a:t>
            </a:r>
            <a:endParaRPr sz="160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a:solidFill>
                  <a:srgbClr val="000000"/>
                </a:solidFill>
                <a:latin typeface="Meiryo"/>
                <a:ea typeface="Meiryo"/>
                <a:cs typeface="Meiryo"/>
                <a:sym typeface="Meiryo"/>
              </a:rPr>
              <a:t>   技術者の大きな武器となることを昨今の業務で痛感しております。</a:t>
            </a:r>
            <a:endParaRPr sz="160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a:solidFill>
                  <a:srgbClr val="000000"/>
                </a:solidFill>
                <a:latin typeface="Meiryo"/>
                <a:ea typeface="Meiryo"/>
                <a:cs typeface="Meiryo"/>
                <a:sym typeface="Meiryo"/>
              </a:rPr>
              <a:t>   本講習において、HTMLそのものやHTMLとJavaの連携、</a:t>
            </a:r>
            <a:endParaRPr sz="160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a:solidFill>
                  <a:srgbClr val="000000"/>
                </a:solidFill>
                <a:latin typeface="Meiryo"/>
                <a:ea typeface="Meiryo"/>
                <a:cs typeface="Meiryo"/>
                <a:sym typeface="Meiryo"/>
              </a:rPr>
              <a:t>   データベースの活用等多くのことを学ぶことができました。</a:t>
            </a:r>
            <a:endParaRPr sz="160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a:solidFill>
                  <a:srgbClr val="000000"/>
                </a:solidFill>
                <a:latin typeface="Meiryo"/>
                <a:ea typeface="Meiryo"/>
                <a:cs typeface="Meiryo"/>
                <a:sym typeface="Meiryo"/>
              </a:rPr>
              <a:t>   また、サンプルで展開して頂いた、ショッピングカート詳細設計が</a:t>
            </a:r>
            <a:endParaRPr sz="160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a:solidFill>
                  <a:srgbClr val="000000"/>
                </a:solidFill>
                <a:latin typeface="Meiryo"/>
                <a:ea typeface="Meiryo"/>
                <a:cs typeface="Meiryo"/>
                <a:sym typeface="Meiryo"/>
              </a:rPr>
              <a:t>   Javaの設計理解に非常に参考になりました。</a:t>
            </a:r>
            <a:endParaRPr sz="160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a:solidFill>
                  <a:srgbClr val="000000"/>
                </a:solidFill>
                <a:latin typeface="Meiryo"/>
                <a:ea typeface="Meiryo"/>
                <a:cs typeface="Meiryo"/>
                <a:sym typeface="Meiryo"/>
              </a:rPr>
              <a:t>   この講習で学んだことも引き出しの1つとして、</a:t>
            </a:r>
            <a:endParaRPr sz="160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a:solidFill>
                  <a:srgbClr val="000000"/>
                </a:solidFill>
                <a:latin typeface="Meiryo"/>
                <a:ea typeface="Meiryo"/>
                <a:cs typeface="Meiryo"/>
                <a:sym typeface="Meiryo"/>
              </a:rPr>
              <a:t>   今後の業務に活用していきたいと思います。</a:t>
            </a:r>
            <a:endParaRPr sz="160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endParaRPr sz="1600">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600">
                <a:solidFill>
                  <a:srgbClr val="000000"/>
                </a:solidFill>
                <a:latin typeface="Meiryo"/>
                <a:ea typeface="Meiryo"/>
                <a:cs typeface="Meiryo"/>
                <a:sym typeface="Meiryo"/>
              </a:rPr>
              <a:t>   講師の皆様、本当にありがとうございました。</a:t>
            </a:r>
            <a:endParaRPr sz="1600">
              <a:solidFill>
                <a:srgbClr val="000000"/>
              </a:solidFill>
              <a:latin typeface="Meiryo"/>
              <a:ea typeface="Meiryo"/>
              <a:cs typeface="Meiryo"/>
              <a:sym typeface="Meiry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body" idx="1"/>
          </p:nvPr>
        </p:nvSpPr>
        <p:spPr>
          <a:xfrm>
            <a:off x="311700" y="498825"/>
            <a:ext cx="8520600" cy="4069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ja" sz="4800" b="1"/>
              <a:t>EOF</a:t>
            </a:r>
            <a:endParaRPr sz="48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目次</a:t>
            </a:r>
            <a:endParaRPr/>
          </a:p>
        </p:txBody>
      </p:sp>
      <p:sp>
        <p:nvSpPr>
          <p:cNvPr id="75" name="Google Shape;75;p14"/>
          <p:cNvSpPr txBox="1">
            <a:spLocks noGrp="1"/>
          </p:cNvSpPr>
          <p:nvPr>
            <p:ph type="body" idx="1"/>
          </p:nvPr>
        </p:nvSpPr>
        <p:spPr>
          <a:xfrm>
            <a:off x="311700" y="1136125"/>
            <a:ext cx="8520600" cy="34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latin typeface="Lato Light"/>
                <a:ea typeface="Lato Light"/>
                <a:cs typeface="Lato Light"/>
                <a:sym typeface="Lato Light"/>
              </a:rPr>
              <a:t>１．本アプリの達成要件</a:t>
            </a:r>
            <a:endParaRPr>
              <a:latin typeface="Lato Light"/>
              <a:ea typeface="Lato Light"/>
              <a:cs typeface="Lato Light"/>
              <a:sym typeface="Lato Light"/>
            </a:endParaRPr>
          </a:p>
          <a:p>
            <a:pPr marL="0" lvl="0" indent="0" algn="l" rtl="0">
              <a:spcBef>
                <a:spcPts val="0"/>
              </a:spcBef>
              <a:spcAft>
                <a:spcPts val="0"/>
              </a:spcAft>
              <a:buNone/>
            </a:pPr>
            <a:r>
              <a:rPr lang="ja">
                <a:latin typeface="Lato Light"/>
                <a:ea typeface="Lato Light"/>
                <a:cs typeface="Lato Light"/>
                <a:sym typeface="Lato Light"/>
              </a:rPr>
              <a:t>２．アプリ説明</a:t>
            </a:r>
            <a:endParaRPr>
              <a:latin typeface="Lato Light"/>
              <a:ea typeface="Lato Light"/>
              <a:cs typeface="Lato Light"/>
              <a:sym typeface="Lato Light"/>
            </a:endParaRPr>
          </a:p>
          <a:p>
            <a:pPr marL="0" lvl="0" indent="0" algn="l" rtl="0">
              <a:spcBef>
                <a:spcPts val="0"/>
              </a:spcBef>
              <a:spcAft>
                <a:spcPts val="0"/>
              </a:spcAft>
              <a:buNone/>
            </a:pPr>
            <a:r>
              <a:rPr lang="ja" sz="1400" b="1">
                <a:latin typeface="Meiryo"/>
                <a:ea typeface="Meiryo"/>
                <a:cs typeface="Meiryo"/>
                <a:sym typeface="Meiryo"/>
              </a:rPr>
              <a:t>　①画面遷移</a:t>
            </a:r>
            <a:endParaRPr sz="1400" b="1">
              <a:latin typeface="Meiryo"/>
              <a:ea typeface="Meiryo"/>
              <a:cs typeface="Meiryo"/>
              <a:sym typeface="Meiryo"/>
            </a:endParaRPr>
          </a:p>
          <a:p>
            <a:pPr marL="0" lvl="0" indent="0" algn="l" rtl="0">
              <a:spcBef>
                <a:spcPts val="0"/>
              </a:spcBef>
              <a:spcAft>
                <a:spcPts val="0"/>
              </a:spcAft>
              <a:buNone/>
            </a:pPr>
            <a:r>
              <a:rPr lang="ja" sz="1400" b="1">
                <a:latin typeface="Meiryo"/>
                <a:ea typeface="Meiryo"/>
                <a:cs typeface="Meiryo"/>
                <a:sym typeface="Meiryo"/>
              </a:rPr>
              <a:t>   ②各画面でできること</a:t>
            </a:r>
            <a:endParaRPr sz="1400" b="1">
              <a:latin typeface="Meiryo"/>
              <a:ea typeface="Meiryo"/>
              <a:cs typeface="Meiryo"/>
              <a:sym typeface="Meiryo"/>
            </a:endParaRPr>
          </a:p>
          <a:p>
            <a:pPr marL="0" lvl="0" indent="0" algn="l" rtl="0">
              <a:spcBef>
                <a:spcPts val="0"/>
              </a:spcBef>
              <a:spcAft>
                <a:spcPts val="0"/>
              </a:spcAft>
              <a:buNone/>
            </a:pPr>
            <a:r>
              <a:rPr lang="ja" sz="1400" b="1">
                <a:latin typeface="Meiryo"/>
                <a:ea typeface="Meiryo"/>
                <a:cs typeface="Meiryo"/>
                <a:sym typeface="Meiryo"/>
              </a:rPr>
              <a:t>        ②-1：キャラ選択画面</a:t>
            </a:r>
            <a:endParaRPr sz="1400" b="1">
              <a:latin typeface="Meiryo"/>
              <a:ea typeface="Meiryo"/>
              <a:cs typeface="Meiryo"/>
              <a:sym typeface="Meiryo"/>
            </a:endParaRPr>
          </a:p>
          <a:p>
            <a:pPr marL="0" lvl="0" indent="0" algn="l" rtl="0">
              <a:spcBef>
                <a:spcPts val="0"/>
              </a:spcBef>
              <a:spcAft>
                <a:spcPts val="0"/>
              </a:spcAft>
              <a:buNone/>
            </a:pPr>
            <a:r>
              <a:rPr lang="ja" sz="1400" b="1">
                <a:latin typeface="Meiryo"/>
                <a:ea typeface="Meiryo"/>
                <a:cs typeface="Meiryo"/>
                <a:sym typeface="Meiryo"/>
              </a:rPr>
              <a:t>        ②-2：エンカウント画面</a:t>
            </a:r>
            <a:endParaRPr sz="1400" b="1">
              <a:latin typeface="Meiryo"/>
              <a:ea typeface="Meiryo"/>
              <a:cs typeface="Meiryo"/>
              <a:sym typeface="Meiryo"/>
            </a:endParaRPr>
          </a:p>
          <a:p>
            <a:pPr marL="0" lvl="0" indent="0" algn="l" rtl="0">
              <a:spcBef>
                <a:spcPts val="0"/>
              </a:spcBef>
              <a:spcAft>
                <a:spcPts val="0"/>
              </a:spcAft>
              <a:buNone/>
            </a:pPr>
            <a:r>
              <a:rPr lang="ja" sz="1400" b="1">
                <a:latin typeface="Meiryo"/>
                <a:ea typeface="Meiryo"/>
                <a:cs typeface="Meiryo"/>
                <a:sym typeface="Meiryo"/>
              </a:rPr>
              <a:t>        ②-3：行動選択画面</a:t>
            </a:r>
            <a:endParaRPr sz="1400" b="1">
              <a:latin typeface="Meiryo"/>
              <a:ea typeface="Meiryo"/>
              <a:cs typeface="Meiryo"/>
              <a:sym typeface="Meiryo"/>
            </a:endParaRPr>
          </a:p>
          <a:p>
            <a:pPr marL="0" lvl="0" indent="0" algn="l" rtl="0">
              <a:spcBef>
                <a:spcPts val="0"/>
              </a:spcBef>
              <a:spcAft>
                <a:spcPts val="0"/>
              </a:spcAft>
              <a:buNone/>
            </a:pPr>
            <a:r>
              <a:rPr lang="ja" sz="1400" b="1">
                <a:latin typeface="Meiryo"/>
                <a:ea typeface="Meiryo"/>
                <a:cs typeface="Meiryo"/>
                <a:sym typeface="Meiryo"/>
              </a:rPr>
              <a:t>        ②-4：行動結果画面</a:t>
            </a:r>
            <a:endParaRPr sz="1400" b="1">
              <a:latin typeface="Meiryo"/>
              <a:ea typeface="Meiryo"/>
              <a:cs typeface="Meiryo"/>
              <a:sym typeface="Meiryo"/>
            </a:endParaRPr>
          </a:p>
          <a:p>
            <a:pPr marL="0" lvl="0" indent="0" algn="l" rtl="0">
              <a:spcBef>
                <a:spcPts val="0"/>
              </a:spcBef>
              <a:spcAft>
                <a:spcPts val="0"/>
              </a:spcAft>
              <a:buNone/>
            </a:pPr>
            <a:r>
              <a:rPr lang="ja" sz="1400" b="1">
                <a:latin typeface="Meiryo"/>
                <a:ea typeface="Meiryo"/>
                <a:cs typeface="Meiryo"/>
                <a:sym typeface="Meiryo"/>
              </a:rPr>
              <a:t>   ③クラス構成</a:t>
            </a:r>
            <a:endParaRPr sz="1400" b="1">
              <a:latin typeface="Meiryo"/>
              <a:ea typeface="Meiryo"/>
              <a:cs typeface="Meiryo"/>
              <a:sym typeface="Meiryo"/>
            </a:endParaRPr>
          </a:p>
          <a:p>
            <a:pPr marL="0" lvl="0" indent="0" algn="l" rtl="0">
              <a:spcBef>
                <a:spcPts val="0"/>
              </a:spcBef>
              <a:spcAft>
                <a:spcPts val="0"/>
              </a:spcAft>
              <a:buNone/>
            </a:pPr>
            <a:r>
              <a:rPr lang="ja">
                <a:latin typeface="Lato Light"/>
                <a:ea typeface="Lato Light"/>
                <a:cs typeface="Lato Light"/>
                <a:sym typeface="Lato Light"/>
              </a:rPr>
              <a:t>３．講習の成果</a:t>
            </a:r>
            <a:endParaRPr>
              <a:latin typeface="Lato Light"/>
              <a:ea typeface="Lato Light"/>
              <a:cs typeface="Lato Light"/>
              <a:sym typeface="Lato Light"/>
            </a:endParaRPr>
          </a:p>
          <a:p>
            <a:pPr marL="0" lvl="0" indent="0" algn="l" rtl="0">
              <a:spcBef>
                <a:spcPts val="0"/>
              </a:spcBef>
              <a:spcAft>
                <a:spcPts val="0"/>
              </a:spcAft>
              <a:buNone/>
            </a:pPr>
            <a:r>
              <a:rPr lang="ja" sz="1400" b="1">
                <a:latin typeface="Meiryo"/>
                <a:ea typeface="Meiryo"/>
                <a:cs typeface="Meiryo"/>
                <a:sym typeface="Meiryo"/>
              </a:rPr>
              <a:t>   ①工夫したところ</a:t>
            </a:r>
            <a:endParaRPr sz="1400" b="1">
              <a:latin typeface="Meiryo"/>
              <a:ea typeface="Meiryo"/>
              <a:cs typeface="Meiryo"/>
              <a:sym typeface="Meiryo"/>
            </a:endParaRPr>
          </a:p>
          <a:p>
            <a:pPr marL="0" lvl="0" indent="0" algn="l" rtl="0">
              <a:spcBef>
                <a:spcPts val="0"/>
              </a:spcBef>
              <a:spcAft>
                <a:spcPts val="0"/>
              </a:spcAft>
              <a:buNone/>
            </a:pPr>
            <a:r>
              <a:rPr lang="ja" sz="1400" b="1">
                <a:latin typeface="Meiryo"/>
                <a:ea typeface="Meiryo"/>
                <a:cs typeface="Meiryo"/>
                <a:sym typeface="Meiryo"/>
              </a:rPr>
              <a:t>   ②苦労したところ</a:t>
            </a:r>
            <a:endParaRPr sz="1400" b="1">
              <a:latin typeface="Meiryo"/>
              <a:ea typeface="Meiryo"/>
              <a:cs typeface="Meiryo"/>
              <a:sym typeface="Meiryo"/>
            </a:endParaRPr>
          </a:p>
          <a:p>
            <a:pPr marL="0" lvl="0" indent="0" algn="l" rtl="0">
              <a:spcBef>
                <a:spcPts val="0"/>
              </a:spcBef>
              <a:spcAft>
                <a:spcPts val="0"/>
              </a:spcAft>
              <a:buNone/>
            </a:pPr>
            <a:r>
              <a:rPr lang="ja" sz="1400" b="1">
                <a:latin typeface="Meiryo"/>
                <a:ea typeface="Meiryo"/>
                <a:cs typeface="Meiryo"/>
                <a:sym typeface="Meiryo"/>
              </a:rPr>
              <a:t>   ③得たもの、今後に生かすこと</a:t>
            </a:r>
            <a:endParaRPr sz="1400" b="1">
              <a:latin typeface="Meiryo"/>
              <a:ea typeface="Meiryo"/>
              <a:cs typeface="Meiryo"/>
              <a:sym typeface="Meiry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１．本アプリの達成要件</a:t>
            </a:r>
            <a:endParaRPr/>
          </a:p>
        </p:txBody>
      </p:sp>
      <p:sp>
        <p:nvSpPr>
          <p:cNvPr id="81" name="Google Shape;81;p15"/>
          <p:cNvSpPr txBox="1">
            <a:spLocks noGrp="1"/>
          </p:cNvSpPr>
          <p:nvPr>
            <p:ph type="body" idx="1"/>
          </p:nvPr>
        </p:nvSpPr>
        <p:spPr>
          <a:xfrm>
            <a:off x="311700" y="1219375"/>
            <a:ext cx="8520600" cy="33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本アプリでは下記必須要件を盛り込んでいます。</a:t>
            </a:r>
            <a:endParaRPr/>
          </a:p>
          <a:p>
            <a:pPr marL="0" lvl="0" indent="0" algn="l" rtl="0">
              <a:lnSpc>
                <a:spcPct val="115000"/>
              </a:lnSpc>
              <a:spcBef>
                <a:spcPts val="1600"/>
              </a:spcBef>
              <a:spcAft>
                <a:spcPts val="0"/>
              </a:spcAft>
              <a:buNone/>
            </a:pPr>
            <a:r>
              <a:rPr lang="ja" sz="1400" b="1">
                <a:solidFill>
                  <a:srgbClr val="000000"/>
                </a:solidFill>
                <a:latin typeface="Meiryo"/>
                <a:ea typeface="Meiryo"/>
                <a:cs typeface="Meiryo"/>
                <a:sym typeface="Meiryo"/>
              </a:rPr>
              <a:t>①ベースとしている第一回課題または第二回課題の要件を満たしていること</a:t>
            </a:r>
            <a:endParaRPr sz="1400" b="1">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400" b="1">
                <a:solidFill>
                  <a:srgbClr val="FF0000"/>
                </a:solidFill>
                <a:latin typeface="Meiryo"/>
                <a:ea typeface="Meiryo"/>
                <a:cs typeface="Meiryo"/>
                <a:sym typeface="Meiryo"/>
              </a:rPr>
              <a:t>     ⇒第二課題をベースとし、第二課題の要件を満たしています。</a:t>
            </a:r>
            <a:endParaRPr sz="1200" b="1">
              <a:solidFill>
                <a:srgbClr val="FF0000"/>
              </a:solidFill>
              <a:latin typeface="Meiryo"/>
              <a:ea typeface="Meiryo"/>
              <a:cs typeface="Meiryo"/>
              <a:sym typeface="Meiryo"/>
            </a:endParaRPr>
          </a:p>
          <a:p>
            <a:pPr marL="0" lvl="0" indent="0" algn="l" rtl="0">
              <a:lnSpc>
                <a:spcPct val="115000"/>
              </a:lnSpc>
              <a:spcBef>
                <a:spcPts val="0"/>
              </a:spcBef>
              <a:spcAft>
                <a:spcPts val="0"/>
              </a:spcAft>
              <a:buNone/>
            </a:pPr>
            <a:r>
              <a:rPr lang="ja" sz="1400" b="1">
                <a:solidFill>
                  <a:srgbClr val="000000"/>
                </a:solidFill>
                <a:latin typeface="Meiryo"/>
                <a:ea typeface="Meiryo"/>
                <a:cs typeface="Meiryo"/>
                <a:sym typeface="Meiryo"/>
              </a:rPr>
              <a:t>②データベースから取得したデータを表示する機能があること</a:t>
            </a:r>
            <a:endParaRPr sz="1400" b="1">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400" b="1">
                <a:solidFill>
                  <a:srgbClr val="FF0000"/>
                </a:solidFill>
                <a:latin typeface="Meiryo"/>
                <a:ea typeface="Meiryo"/>
                <a:cs typeface="Meiryo"/>
                <a:sym typeface="Meiryo"/>
              </a:rPr>
              <a:t>     ⇒キャラ作成(選択)画面において、DBに登録されているキャラ一覧を表示します。</a:t>
            </a:r>
            <a:endParaRPr sz="1400" b="1">
              <a:solidFill>
                <a:srgbClr val="FF0000"/>
              </a:solidFill>
              <a:latin typeface="Meiryo"/>
              <a:ea typeface="Meiryo"/>
              <a:cs typeface="Meiryo"/>
              <a:sym typeface="Meiryo"/>
            </a:endParaRPr>
          </a:p>
          <a:p>
            <a:pPr marL="0" lvl="0" indent="0" algn="l" rtl="0">
              <a:lnSpc>
                <a:spcPct val="115000"/>
              </a:lnSpc>
              <a:spcBef>
                <a:spcPts val="0"/>
              </a:spcBef>
              <a:spcAft>
                <a:spcPts val="0"/>
              </a:spcAft>
              <a:buNone/>
            </a:pPr>
            <a:r>
              <a:rPr lang="ja" sz="1400" b="1">
                <a:solidFill>
                  <a:srgbClr val="000000"/>
                </a:solidFill>
                <a:latin typeface="Meiryo"/>
                <a:ea typeface="Meiryo"/>
                <a:cs typeface="Meiryo"/>
                <a:sym typeface="Meiryo"/>
              </a:rPr>
              <a:t>③データベースへ登録・変更・削除のいずれか１つ以上の機能があること</a:t>
            </a:r>
            <a:endParaRPr sz="1400" b="1">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400" b="1">
                <a:solidFill>
                  <a:srgbClr val="FF0000"/>
                </a:solidFill>
                <a:latin typeface="Meiryo"/>
                <a:ea typeface="Meiryo"/>
                <a:cs typeface="Meiryo"/>
                <a:sym typeface="Meiryo"/>
              </a:rPr>
              <a:t>     ⇒戦闘終了後、DBへキャラデータの更新(SAVE)を行う機能を搭載しています。</a:t>
            </a:r>
            <a:endParaRPr sz="1400" b="1">
              <a:solidFill>
                <a:srgbClr val="FF0000"/>
              </a:solidFill>
              <a:latin typeface="Meiryo"/>
              <a:ea typeface="Meiryo"/>
              <a:cs typeface="Meiryo"/>
              <a:sym typeface="Meiryo"/>
            </a:endParaRPr>
          </a:p>
          <a:p>
            <a:pPr marL="0" lvl="0" indent="0" algn="l" rtl="0">
              <a:lnSpc>
                <a:spcPct val="115000"/>
              </a:lnSpc>
              <a:spcBef>
                <a:spcPts val="0"/>
              </a:spcBef>
              <a:spcAft>
                <a:spcPts val="0"/>
              </a:spcAft>
              <a:buNone/>
            </a:pPr>
            <a:r>
              <a:rPr lang="ja" sz="1400" b="1">
                <a:solidFill>
                  <a:srgbClr val="000000"/>
                </a:solidFill>
                <a:latin typeface="Meiryo"/>
                <a:ea typeface="Meiryo"/>
                <a:cs typeface="Meiryo"/>
                <a:sym typeface="Meiryo"/>
              </a:rPr>
              <a:t>④変数名やメソッド名などの名称は使いまわしではなく、目的・用途に合ったものであること</a:t>
            </a:r>
            <a:endParaRPr sz="1400" b="1">
              <a:solidFill>
                <a:srgbClr val="000000"/>
              </a:solidFill>
              <a:latin typeface="Meiryo"/>
              <a:ea typeface="Meiryo"/>
              <a:cs typeface="Meiryo"/>
              <a:sym typeface="Meiryo"/>
            </a:endParaRPr>
          </a:p>
          <a:p>
            <a:pPr marL="0" lvl="0" indent="0" algn="l" rtl="0">
              <a:lnSpc>
                <a:spcPct val="115000"/>
              </a:lnSpc>
              <a:spcBef>
                <a:spcPts val="0"/>
              </a:spcBef>
              <a:spcAft>
                <a:spcPts val="0"/>
              </a:spcAft>
              <a:buNone/>
            </a:pPr>
            <a:r>
              <a:rPr lang="ja" sz="1400" b="1">
                <a:solidFill>
                  <a:srgbClr val="FF0000"/>
                </a:solidFill>
                <a:latin typeface="Meiryo"/>
                <a:ea typeface="Meiryo"/>
                <a:cs typeface="Meiryo"/>
                <a:sym typeface="Meiryo"/>
              </a:rPr>
              <a:t>     ⇒変数やメソッドは目的・用途に合ったものを作成しています。</a:t>
            </a:r>
            <a:endParaRPr sz="1400" b="1">
              <a:solidFill>
                <a:srgbClr val="FF0000"/>
              </a:solidFill>
              <a:latin typeface="Meiryo"/>
              <a:ea typeface="Meiryo"/>
              <a:cs typeface="Meiryo"/>
              <a:sym typeface="Meiryo"/>
            </a:endParaRPr>
          </a:p>
          <a:p>
            <a:pPr marL="0" lvl="0" indent="0" algn="l" rtl="0">
              <a:spcBef>
                <a:spcPts val="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6467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２．アプリ説明</a:t>
            </a:r>
            <a:endParaRPr/>
          </a:p>
        </p:txBody>
      </p:sp>
      <p:sp>
        <p:nvSpPr>
          <p:cNvPr id="87" name="Google Shape;87;p16"/>
          <p:cNvSpPr txBox="1">
            <a:spLocks noGrp="1"/>
          </p:cNvSpPr>
          <p:nvPr>
            <p:ph type="body" idx="1"/>
          </p:nvPr>
        </p:nvSpPr>
        <p:spPr>
          <a:xfrm>
            <a:off x="81450" y="564600"/>
            <a:ext cx="8959800" cy="400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ja"/>
              <a:t>① 画面遷移</a:t>
            </a:r>
            <a:endParaRPr/>
          </a:p>
        </p:txBody>
      </p:sp>
      <p:sp>
        <p:nvSpPr>
          <p:cNvPr id="88" name="Google Shape;88;p16"/>
          <p:cNvSpPr/>
          <p:nvPr/>
        </p:nvSpPr>
        <p:spPr>
          <a:xfrm>
            <a:off x="157650" y="4269900"/>
            <a:ext cx="1431900" cy="6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キャラ選択完了後</a:t>
            </a:r>
            <a:endParaRPr sz="1000" b="1"/>
          </a:p>
          <a:p>
            <a:pPr marL="0" lvl="0" indent="0" algn="l" rtl="0">
              <a:spcBef>
                <a:spcPts val="0"/>
              </a:spcBef>
              <a:spcAft>
                <a:spcPts val="0"/>
              </a:spcAft>
              <a:buNone/>
            </a:pPr>
            <a:r>
              <a:rPr lang="ja" sz="1000" b="1"/>
              <a:t>エンカウント画面へ</a:t>
            </a:r>
            <a:endParaRPr sz="1000" b="1"/>
          </a:p>
        </p:txBody>
      </p:sp>
      <p:pic>
        <p:nvPicPr>
          <p:cNvPr id="89" name="Google Shape;89;p16"/>
          <p:cNvPicPr preferRelativeResize="0"/>
          <p:nvPr/>
        </p:nvPicPr>
        <p:blipFill>
          <a:blip r:embed="rId3">
            <a:alphaModFix/>
          </a:blip>
          <a:stretch>
            <a:fillRect/>
          </a:stretch>
        </p:blipFill>
        <p:spPr>
          <a:xfrm>
            <a:off x="102725" y="1018725"/>
            <a:ext cx="2084700" cy="2625901"/>
          </a:xfrm>
          <a:prstGeom prst="rect">
            <a:avLst/>
          </a:prstGeom>
          <a:noFill/>
          <a:ln>
            <a:noFill/>
          </a:ln>
        </p:spPr>
      </p:pic>
      <p:pic>
        <p:nvPicPr>
          <p:cNvPr id="90" name="Google Shape;90;p16"/>
          <p:cNvPicPr preferRelativeResize="0"/>
          <p:nvPr/>
        </p:nvPicPr>
        <p:blipFill>
          <a:blip r:embed="rId4">
            <a:alphaModFix/>
          </a:blip>
          <a:stretch>
            <a:fillRect/>
          </a:stretch>
        </p:blipFill>
        <p:spPr>
          <a:xfrm>
            <a:off x="1669312" y="2406125"/>
            <a:ext cx="1880963" cy="2625899"/>
          </a:xfrm>
          <a:prstGeom prst="rect">
            <a:avLst/>
          </a:prstGeom>
          <a:noFill/>
          <a:ln>
            <a:noFill/>
          </a:ln>
        </p:spPr>
      </p:pic>
      <p:pic>
        <p:nvPicPr>
          <p:cNvPr id="91" name="Google Shape;91;p16"/>
          <p:cNvPicPr preferRelativeResize="0"/>
          <p:nvPr/>
        </p:nvPicPr>
        <p:blipFill>
          <a:blip r:embed="rId5">
            <a:alphaModFix/>
          </a:blip>
          <a:stretch>
            <a:fillRect/>
          </a:stretch>
        </p:blipFill>
        <p:spPr>
          <a:xfrm>
            <a:off x="3990450" y="1620150"/>
            <a:ext cx="1680700" cy="3411876"/>
          </a:xfrm>
          <a:prstGeom prst="rect">
            <a:avLst/>
          </a:prstGeom>
          <a:noFill/>
          <a:ln>
            <a:noFill/>
          </a:ln>
        </p:spPr>
      </p:pic>
      <p:pic>
        <p:nvPicPr>
          <p:cNvPr id="92" name="Google Shape;92;p16"/>
          <p:cNvPicPr preferRelativeResize="0"/>
          <p:nvPr/>
        </p:nvPicPr>
        <p:blipFill>
          <a:blip r:embed="rId6">
            <a:alphaModFix/>
          </a:blip>
          <a:stretch>
            <a:fillRect/>
          </a:stretch>
        </p:blipFill>
        <p:spPr>
          <a:xfrm>
            <a:off x="7282500" y="104775"/>
            <a:ext cx="1834950" cy="3203899"/>
          </a:xfrm>
          <a:prstGeom prst="rect">
            <a:avLst/>
          </a:prstGeom>
          <a:noFill/>
          <a:ln>
            <a:noFill/>
          </a:ln>
        </p:spPr>
      </p:pic>
      <p:sp>
        <p:nvSpPr>
          <p:cNvPr id="93" name="Google Shape;93;p16"/>
          <p:cNvSpPr/>
          <p:nvPr/>
        </p:nvSpPr>
        <p:spPr>
          <a:xfrm rot="5400000">
            <a:off x="863350" y="3625900"/>
            <a:ext cx="768600" cy="780600"/>
          </a:xfrm>
          <a:prstGeom prst="bentUpArrow">
            <a:avLst>
              <a:gd name="adj1" fmla="val 18816"/>
              <a:gd name="adj2" fmla="val 25000"/>
              <a:gd name="adj3" fmla="val 22443"/>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3232550" y="4117300"/>
            <a:ext cx="698700" cy="2499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5635050" y="3489300"/>
            <a:ext cx="499200" cy="780600"/>
          </a:xfrm>
          <a:prstGeom prst="bentUpArrow">
            <a:avLst>
              <a:gd name="adj1" fmla="val 29166"/>
              <a:gd name="adj2" fmla="val 30579"/>
              <a:gd name="adj3" fmla="val 2756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5654150" y="3384799"/>
            <a:ext cx="2084700" cy="1461676"/>
          </a:xfrm>
          <a:prstGeom prst="leftUpArrow">
            <a:avLst>
              <a:gd name="adj1" fmla="val 11908"/>
              <a:gd name="adj2" fmla="val 11636"/>
              <a:gd name="adj3" fmla="val 152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rot="10800000">
            <a:off x="3108425" y="1401725"/>
            <a:ext cx="2381400" cy="949200"/>
          </a:xfrm>
          <a:prstGeom prst="bentUpArrow">
            <a:avLst>
              <a:gd name="adj1" fmla="val 12617"/>
              <a:gd name="adj2" fmla="val 17001"/>
              <a:gd name="adj3" fmla="val 1516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rot="10800000">
            <a:off x="2256900" y="1071125"/>
            <a:ext cx="3246900" cy="2499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2900850" y="4269900"/>
            <a:ext cx="1431900" cy="6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エンカウント後</a:t>
            </a:r>
            <a:endParaRPr sz="1000" b="1"/>
          </a:p>
          <a:p>
            <a:pPr marL="0" lvl="0" indent="0" algn="l" rtl="0">
              <a:spcBef>
                <a:spcPts val="0"/>
              </a:spcBef>
              <a:spcAft>
                <a:spcPts val="0"/>
              </a:spcAft>
              <a:buNone/>
            </a:pPr>
            <a:r>
              <a:rPr lang="ja" sz="1000" b="1"/>
              <a:t>行動選択画面へ</a:t>
            </a:r>
            <a:endParaRPr sz="1000" b="1"/>
          </a:p>
        </p:txBody>
      </p:sp>
      <p:sp>
        <p:nvSpPr>
          <p:cNvPr id="100" name="Google Shape;100;p16"/>
          <p:cNvSpPr/>
          <p:nvPr/>
        </p:nvSpPr>
        <p:spPr>
          <a:xfrm>
            <a:off x="7625250" y="3584100"/>
            <a:ext cx="15186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敵のHPが0になるまで</a:t>
            </a:r>
            <a:endParaRPr sz="1000" b="1"/>
          </a:p>
          <a:p>
            <a:pPr marL="0" lvl="0" indent="0" algn="l" rtl="0">
              <a:spcBef>
                <a:spcPts val="0"/>
              </a:spcBef>
              <a:spcAft>
                <a:spcPts val="0"/>
              </a:spcAft>
              <a:buNone/>
            </a:pPr>
            <a:r>
              <a:rPr lang="ja" sz="1000" b="1"/>
              <a:t>行動選択と行動結果を</a:t>
            </a:r>
            <a:endParaRPr sz="1000" b="1"/>
          </a:p>
          <a:p>
            <a:pPr marL="0" lvl="0" indent="0" algn="l" rtl="0">
              <a:spcBef>
                <a:spcPts val="0"/>
              </a:spcBef>
              <a:spcAft>
                <a:spcPts val="0"/>
              </a:spcAft>
              <a:buNone/>
            </a:pPr>
            <a:r>
              <a:rPr lang="ja" sz="1000" b="1"/>
              <a:t>繰り返す</a:t>
            </a:r>
            <a:endParaRPr sz="1000" b="1"/>
          </a:p>
        </p:txBody>
      </p:sp>
      <p:sp>
        <p:nvSpPr>
          <p:cNvPr id="101" name="Google Shape;101;p16"/>
          <p:cNvSpPr/>
          <p:nvPr/>
        </p:nvSpPr>
        <p:spPr>
          <a:xfrm>
            <a:off x="6025050" y="3431700"/>
            <a:ext cx="1518600" cy="9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敵のHPが0になったら</a:t>
            </a:r>
            <a:endParaRPr sz="1000" b="1"/>
          </a:p>
          <a:p>
            <a:pPr marL="0" lvl="0" indent="0" algn="l" rtl="0">
              <a:spcBef>
                <a:spcPts val="0"/>
              </a:spcBef>
              <a:spcAft>
                <a:spcPts val="0"/>
              </a:spcAft>
              <a:buNone/>
            </a:pPr>
            <a:r>
              <a:rPr lang="ja" sz="1000" b="1"/>
              <a:t>戦闘終了</a:t>
            </a:r>
            <a:endParaRPr sz="1000" b="1"/>
          </a:p>
        </p:txBody>
      </p:sp>
      <p:sp>
        <p:nvSpPr>
          <p:cNvPr id="102" name="Google Shape;102;p16"/>
          <p:cNvSpPr/>
          <p:nvPr/>
        </p:nvSpPr>
        <p:spPr>
          <a:xfrm>
            <a:off x="3434250" y="564300"/>
            <a:ext cx="2618100" cy="76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セーブしてキャラ選択に戻るか</a:t>
            </a:r>
            <a:endParaRPr sz="1000" b="1"/>
          </a:p>
          <a:p>
            <a:pPr marL="0" lvl="0" indent="0" algn="l" rtl="0">
              <a:spcBef>
                <a:spcPts val="0"/>
              </a:spcBef>
              <a:spcAft>
                <a:spcPts val="0"/>
              </a:spcAft>
              <a:buNone/>
            </a:pPr>
            <a:r>
              <a:rPr lang="ja" sz="1000" b="1"/>
              <a:t>そのまま戦闘を繰り返すか選択</a:t>
            </a:r>
            <a:endParaRPr sz="1000" b="1"/>
          </a:p>
        </p:txBody>
      </p:sp>
      <p:pic>
        <p:nvPicPr>
          <p:cNvPr id="103" name="Google Shape;103;p16"/>
          <p:cNvPicPr preferRelativeResize="0"/>
          <p:nvPr/>
        </p:nvPicPr>
        <p:blipFill>
          <a:blip r:embed="rId7">
            <a:alphaModFix/>
          </a:blip>
          <a:stretch>
            <a:fillRect/>
          </a:stretch>
        </p:blipFill>
        <p:spPr>
          <a:xfrm>
            <a:off x="5549000" y="88976"/>
            <a:ext cx="1680701" cy="3385873"/>
          </a:xfrm>
          <a:prstGeom prst="rect">
            <a:avLst/>
          </a:prstGeom>
          <a:noFill/>
          <a:ln>
            <a:noFill/>
          </a:ln>
        </p:spPr>
      </p:pic>
      <p:sp>
        <p:nvSpPr>
          <p:cNvPr id="104" name="Google Shape;104;p16"/>
          <p:cNvSpPr/>
          <p:nvPr/>
        </p:nvSpPr>
        <p:spPr>
          <a:xfrm>
            <a:off x="123475" y="1186925"/>
            <a:ext cx="1377000" cy="3072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000" b="1">
                <a:solidFill>
                  <a:srgbClr val="FF0000"/>
                </a:solidFill>
              </a:rPr>
              <a:t>キャラ選択画面</a:t>
            </a:r>
            <a:endParaRPr sz="1000" b="1">
              <a:solidFill>
                <a:srgbClr val="FF0000"/>
              </a:solidFill>
            </a:endParaRPr>
          </a:p>
        </p:txBody>
      </p:sp>
      <p:sp>
        <p:nvSpPr>
          <p:cNvPr id="105" name="Google Shape;105;p16"/>
          <p:cNvSpPr/>
          <p:nvPr/>
        </p:nvSpPr>
        <p:spPr>
          <a:xfrm>
            <a:off x="1723675" y="2558525"/>
            <a:ext cx="1377000" cy="3072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000" b="1">
                <a:solidFill>
                  <a:srgbClr val="FF0000"/>
                </a:solidFill>
              </a:rPr>
              <a:t>エンカウント画面</a:t>
            </a:r>
            <a:endParaRPr sz="1000" b="1">
              <a:solidFill>
                <a:srgbClr val="FF0000"/>
              </a:solidFill>
            </a:endParaRPr>
          </a:p>
        </p:txBody>
      </p:sp>
      <p:sp>
        <p:nvSpPr>
          <p:cNvPr id="106" name="Google Shape;106;p16"/>
          <p:cNvSpPr/>
          <p:nvPr/>
        </p:nvSpPr>
        <p:spPr>
          <a:xfrm>
            <a:off x="4046463" y="1722725"/>
            <a:ext cx="1377000" cy="3072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000" b="1">
                <a:solidFill>
                  <a:srgbClr val="FF0000"/>
                </a:solidFill>
              </a:rPr>
              <a:t>行動選択画面</a:t>
            </a:r>
            <a:endParaRPr sz="1000" b="1">
              <a:solidFill>
                <a:srgbClr val="FF0000"/>
              </a:solidFill>
            </a:endParaRPr>
          </a:p>
        </p:txBody>
      </p:sp>
      <p:sp>
        <p:nvSpPr>
          <p:cNvPr id="107" name="Google Shape;107;p16"/>
          <p:cNvSpPr/>
          <p:nvPr/>
        </p:nvSpPr>
        <p:spPr>
          <a:xfrm>
            <a:off x="5624665" y="180975"/>
            <a:ext cx="2988900" cy="3072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000" b="1">
                <a:solidFill>
                  <a:srgbClr val="FF0000"/>
                </a:solidFill>
              </a:rPr>
              <a:t>行動結果画面</a:t>
            </a:r>
            <a:endParaRPr sz="1000" b="1">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311700" y="-827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２．アプリ説明</a:t>
            </a:r>
            <a:endParaRPr/>
          </a:p>
        </p:txBody>
      </p:sp>
      <p:sp>
        <p:nvSpPr>
          <p:cNvPr id="113" name="Google Shape;113;p17"/>
          <p:cNvSpPr txBox="1">
            <a:spLocks noGrp="1"/>
          </p:cNvSpPr>
          <p:nvPr>
            <p:ph type="body" idx="1"/>
          </p:nvPr>
        </p:nvSpPr>
        <p:spPr>
          <a:xfrm>
            <a:off x="387900" y="605850"/>
            <a:ext cx="8520600" cy="39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②各画面でできること</a:t>
            </a:r>
            <a:endParaRPr/>
          </a:p>
          <a:p>
            <a:pPr marL="0" lvl="0" indent="0" algn="l" rtl="0">
              <a:spcBef>
                <a:spcPts val="1600"/>
              </a:spcBef>
              <a:spcAft>
                <a:spcPts val="1600"/>
              </a:spcAft>
              <a:buNone/>
            </a:pPr>
            <a:r>
              <a:rPr lang="ja" sz="1400"/>
              <a:t>②-1   キャラ選択画面</a:t>
            </a:r>
            <a:endParaRPr sz="1400"/>
          </a:p>
        </p:txBody>
      </p:sp>
      <p:pic>
        <p:nvPicPr>
          <p:cNvPr id="114" name="Google Shape;114;p17"/>
          <p:cNvPicPr preferRelativeResize="0"/>
          <p:nvPr/>
        </p:nvPicPr>
        <p:blipFill>
          <a:blip r:embed="rId3">
            <a:alphaModFix/>
          </a:blip>
          <a:stretch>
            <a:fillRect/>
          </a:stretch>
        </p:blipFill>
        <p:spPr>
          <a:xfrm>
            <a:off x="595325" y="1445200"/>
            <a:ext cx="2681275" cy="3279200"/>
          </a:xfrm>
          <a:prstGeom prst="rect">
            <a:avLst/>
          </a:prstGeom>
          <a:noFill/>
          <a:ln>
            <a:noFill/>
          </a:ln>
        </p:spPr>
      </p:pic>
      <p:pic>
        <p:nvPicPr>
          <p:cNvPr id="115" name="Google Shape;115;p17"/>
          <p:cNvPicPr preferRelativeResize="0"/>
          <p:nvPr/>
        </p:nvPicPr>
        <p:blipFill>
          <a:blip r:embed="rId4">
            <a:alphaModFix/>
          </a:blip>
          <a:stretch>
            <a:fillRect/>
          </a:stretch>
        </p:blipFill>
        <p:spPr>
          <a:xfrm>
            <a:off x="4319573" y="560525"/>
            <a:ext cx="2042650" cy="3448050"/>
          </a:xfrm>
          <a:prstGeom prst="rect">
            <a:avLst/>
          </a:prstGeom>
          <a:noFill/>
          <a:ln>
            <a:noFill/>
          </a:ln>
        </p:spPr>
      </p:pic>
      <p:pic>
        <p:nvPicPr>
          <p:cNvPr id="116" name="Google Shape;116;p17"/>
          <p:cNvPicPr preferRelativeResize="0"/>
          <p:nvPr/>
        </p:nvPicPr>
        <p:blipFill>
          <a:blip r:embed="rId5">
            <a:alphaModFix/>
          </a:blip>
          <a:stretch>
            <a:fillRect/>
          </a:stretch>
        </p:blipFill>
        <p:spPr>
          <a:xfrm>
            <a:off x="6058075" y="1314450"/>
            <a:ext cx="1973050" cy="3228975"/>
          </a:xfrm>
          <a:prstGeom prst="rect">
            <a:avLst/>
          </a:prstGeom>
          <a:noFill/>
          <a:ln>
            <a:noFill/>
          </a:ln>
        </p:spPr>
      </p:pic>
      <p:sp>
        <p:nvSpPr>
          <p:cNvPr id="117" name="Google Shape;117;p17"/>
          <p:cNvSpPr/>
          <p:nvPr/>
        </p:nvSpPr>
        <p:spPr>
          <a:xfrm>
            <a:off x="2994425" y="3298150"/>
            <a:ext cx="1272900" cy="2499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2476500" y="3298150"/>
            <a:ext cx="381000" cy="239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2933700" y="3450750"/>
            <a:ext cx="1431900" cy="6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追加を押下すると</a:t>
            </a:r>
            <a:endParaRPr sz="1000" b="1"/>
          </a:p>
          <a:p>
            <a:pPr marL="0" lvl="0" indent="0" algn="l" rtl="0">
              <a:spcBef>
                <a:spcPts val="0"/>
              </a:spcBef>
              <a:spcAft>
                <a:spcPts val="0"/>
              </a:spcAft>
              <a:buNone/>
            </a:pPr>
            <a:r>
              <a:rPr lang="ja" sz="1000" b="1"/>
              <a:t>選択済みメンバー</a:t>
            </a:r>
            <a:endParaRPr sz="1000" b="1"/>
          </a:p>
          <a:p>
            <a:pPr marL="0" lvl="0" indent="0" algn="l" rtl="0">
              <a:spcBef>
                <a:spcPts val="0"/>
              </a:spcBef>
              <a:spcAft>
                <a:spcPts val="0"/>
              </a:spcAft>
              <a:buNone/>
            </a:pPr>
            <a:r>
              <a:rPr lang="ja" sz="1000" b="1"/>
              <a:t>に追加される</a:t>
            </a:r>
            <a:endParaRPr sz="1000" b="1"/>
          </a:p>
        </p:txBody>
      </p:sp>
      <p:sp>
        <p:nvSpPr>
          <p:cNvPr id="120" name="Google Shape;120;p17"/>
          <p:cNvSpPr/>
          <p:nvPr/>
        </p:nvSpPr>
        <p:spPr>
          <a:xfrm>
            <a:off x="2476500" y="3755350"/>
            <a:ext cx="381000" cy="239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610225" y="1840825"/>
            <a:ext cx="314400" cy="19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7229475" y="2774275"/>
            <a:ext cx="314400" cy="19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6524625" y="636725"/>
            <a:ext cx="2042700" cy="6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一度選択したメンバーは</a:t>
            </a:r>
            <a:endParaRPr sz="1000" b="1"/>
          </a:p>
          <a:p>
            <a:pPr marL="0" lvl="0" indent="0" algn="l" rtl="0">
              <a:spcBef>
                <a:spcPts val="0"/>
              </a:spcBef>
              <a:spcAft>
                <a:spcPts val="0"/>
              </a:spcAft>
              <a:buNone/>
            </a:pPr>
            <a:r>
              <a:rPr lang="ja" sz="1000" b="1"/>
              <a:t>選択できなくなる</a:t>
            </a:r>
            <a:endParaRPr sz="1000" b="1"/>
          </a:p>
        </p:txBody>
      </p:sp>
      <p:sp>
        <p:nvSpPr>
          <p:cNvPr id="124" name="Google Shape;124;p17"/>
          <p:cNvSpPr/>
          <p:nvPr/>
        </p:nvSpPr>
        <p:spPr>
          <a:xfrm rot="2700000">
            <a:off x="6190711" y="1023638"/>
            <a:ext cx="198556" cy="922774"/>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rot="161108">
            <a:off x="7366406" y="1245732"/>
            <a:ext cx="198518" cy="1500471"/>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6108600" y="4288750"/>
            <a:ext cx="314400" cy="19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6477000" y="4212750"/>
            <a:ext cx="2042700" cy="6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4人選択するか、</a:t>
            </a:r>
            <a:endParaRPr sz="1000" b="1"/>
          </a:p>
          <a:p>
            <a:pPr marL="0" lvl="0" indent="0" algn="l" rtl="0">
              <a:spcBef>
                <a:spcPts val="0"/>
              </a:spcBef>
              <a:spcAft>
                <a:spcPts val="0"/>
              </a:spcAft>
              <a:buNone/>
            </a:pPr>
            <a:r>
              <a:rPr lang="ja" sz="1000" b="1"/>
              <a:t>選択終了を押下すると</a:t>
            </a:r>
            <a:endParaRPr sz="1000" b="1"/>
          </a:p>
          <a:p>
            <a:pPr marL="0" lvl="0" indent="0" algn="l" rtl="0">
              <a:spcBef>
                <a:spcPts val="0"/>
              </a:spcBef>
              <a:spcAft>
                <a:spcPts val="0"/>
              </a:spcAft>
              <a:buNone/>
            </a:pPr>
            <a:r>
              <a:rPr lang="ja" sz="1000" b="1"/>
              <a:t>次の画面(エンカウント)へ遷移</a:t>
            </a:r>
            <a:endParaRPr sz="1000" b="1"/>
          </a:p>
        </p:txBody>
      </p:sp>
      <p:sp>
        <p:nvSpPr>
          <p:cNvPr id="128" name="Google Shape;128;p17"/>
          <p:cNvSpPr/>
          <p:nvPr/>
        </p:nvSpPr>
        <p:spPr>
          <a:xfrm>
            <a:off x="387900" y="4581875"/>
            <a:ext cx="3260100" cy="419100"/>
          </a:xfrm>
          <a:prstGeom prst="rect">
            <a:avLst/>
          </a:prstGeom>
          <a:solidFill>
            <a:srgbClr val="FFFF00"/>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  データベースに登録されたメンバーが表示される</a:t>
            </a:r>
            <a:endParaRPr sz="1000" b="1"/>
          </a:p>
          <a:p>
            <a:pPr marL="0" lvl="0" indent="0" algn="l" rtl="0">
              <a:spcBef>
                <a:spcPts val="0"/>
              </a:spcBef>
              <a:spcAft>
                <a:spcPts val="0"/>
              </a:spcAft>
              <a:buNone/>
            </a:pPr>
            <a:r>
              <a:rPr lang="ja" sz="800" b="1"/>
              <a:t>  </a:t>
            </a:r>
            <a:r>
              <a:rPr lang="ja" sz="800" b="1">
                <a:solidFill>
                  <a:srgbClr val="FF0000"/>
                </a:solidFill>
              </a:rPr>
              <a:t>※現時点でアプリからはメンバーの追加/削除/変更は未実装</a:t>
            </a:r>
            <a:endParaRPr sz="800" b="1">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311700" y="-827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２．アプリ説明</a:t>
            </a:r>
            <a:endParaRPr/>
          </a:p>
        </p:txBody>
      </p:sp>
      <p:sp>
        <p:nvSpPr>
          <p:cNvPr id="134" name="Google Shape;134;p18"/>
          <p:cNvSpPr txBox="1">
            <a:spLocks noGrp="1"/>
          </p:cNvSpPr>
          <p:nvPr>
            <p:ph type="body" idx="1"/>
          </p:nvPr>
        </p:nvSpPr>
        <p:spPr>
          <a:xfrm>
            <a:off x="387900" y="605850"/>
            <a:ext cx="8520600" cy="39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②各画面でできること</a:t>
            </a:r>
            <a:endParaRPr/>
          </a:p>
          <a:p>
            <a:pPr marL="0" lvl="0" indent="0" algn="l" rtl="0">
              <a:spcBef>
                <a:spcPts val="1600"/>
              </a:spcBef>
              <a:spcAft>
                <a:spcPts val="1600"/>
              </a:spcAft>
              <a:buNone/>
            </a:pPr>
            <a:r>
              <a:rPr lang="ja" sz="1400"/>
              <a:t>②-2   エンカウント画面</a:t>
            </a:r>
            <a:endParaRPr sz="1400"/>
          </a:p>
        </p:txBody>
      </p:sp>
      <p:sp>
        <p:nvSpPr>
          <p:cNvPr id="135" name="Google Shape;135;p18"/>
          <p:cNvSpPr/>
          <p:nvPr/>
        </p:nvSpPr>
        <p:spPr>
          <a:xfrm>
            <a:off x="3569250" y="636725"/>
            <a:ext cx="2826300" cy="702600"/>
          </a:xfrm>
          <a:prstGeom prst="rect">
            <a:avLst/>
          </a:prstGeom>
          <a:solidFill>
            <a:srgbClr val="FFFF00"/>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  ランダムで3体の敵とエンカウント</a:t>
            </a:r>
            <a:endParaRPr sz="1000" b="1"/>
          </a:p>
          <a:p>
            <a:pPr marL="0" lvl="0" indent="0" algn="l" rtl="0">
              <a:spcBef>
                <a:spcPts val="0"/>
              </a:spcBef>
              <a:spcAft>
                <a:spcPts val="0"/>
              </a:spcAft>
              <a:buNone/>
            </a:pPr>
            <a:r>
              <a:rPr lang="ja" sz="1000" b="1"/>
              <a:t>  左のキャラほどエンカウント率は高く、</a:t>
            </a:r>
            <a:endParaRPr sz="1000" b="1"/>
          </a:p>
          <a:p>
            <a:pPr marL="0" lvl="0" indent="0" algn="l" rtl="0">
              <a:spcBef>
                <a:spcPts val="0"/>
              </a:spcBef>
              <a:spcAft>
                <a:spcPts val="0"/>
              </a:spcAft>
              <a:buNone/>
            </a:pPr>
            <a:r>
              <a:rPr lang="ja" sz="1000" b="1"/>
              <a:t>  右のキャラほど攻撃力が高い</a:t>
            </a:r>
            <a:endParaRPr sz="1000" b="1"/>
          </a:p>
        </p:txBody>
      </p:sp>
      <p:pic>
        <p:nvPicPr>
          <p:cNvPr id="136" name="Google Shape;136;p18"/>
          <p:cNvPicPr preferRelativeResize="0"/>
          <p:nvPr/>
        </p:nvPicPr>
        <p:blipFill>
          <a:blip r:embed="rId3">
            <a:alphaModFix/>
          </a:blip>
          <a:stretch>
            <a:fillRect/>
          </a:stretch>
        </p:blipFill>
        <p:spPr>
          <a:xfrm>
            <a:off x="319100" y="1466850"/>
            <a:ext cx="2681276" cy="3375950"/>
          </a:xfrm>
          <a:prstGeom prst="rect">
            <a:avLst/>
          </a:prstGeom>
          <a:noFill/>
          <a:ln>
            <a:noFill/>
          </a:ln>
        </p:spPr>
      </p:pic>
      <p:pic>
        <p:nvPicPr>
          <p:cNvPr id="137" name="Google Shape;137;p18"/>
          <p:cNvPicPr preferRelativeResize="0"/>
          <p:nvPr/>
        </p:nvPicPr>
        <p:blipFill>
          <a:blip r:embed="rId4">
            <a:alphaModFix/>
          </a:blip>
          <a:stretch>
            <a:fillRect/>
          </a:stretch>
        </p:blipFill>
        <p:spPr>
          <a:xfrm>
            <a:off x="3345375" y="1447800"/>
            <a:ext cx="2826400" cy="3395000"/>
          </a:xfrm>
          <a:prstGeom prst="rect">
            <a:avLst/>
          </a:prstGeom>
          <a:noFill/>
          <a:ln>
            <a:noFill/>
          </a:ln>
        </p:spPr>
      </p:pic>
      <p:pic>
        <p:nvPicPr>
          <p:cNvPr id="138" name="Google Shape;138;p18"/>
          <p:cNvPicPr preferRelativeResize="0"/>
          <p:nvPr/>
        </p:nvPicPr>
        <p:blipFill>
          <a:blip r:embed="rId5">
            <a:alphaModFix/>
          </a:blip>
          <a:stretch>
            <a:fillRect/>
          </a:stretch>
        </p:blipFill>
        <p:spPr>
          <a:xfrm>
            <a:off x="6482075" y="1424950"/>
            <a:ext cx="2502349" cy="3394999"/>
          </a:xfrm>
          <a:prstGeom prst="rect">
            <a:avLst/>
          </a:prstGeom>
          <a:noFill/>
          <a:ln>
            <a:noFill/>
          </a:ln>
        </p:spPr>
      </p:pic>
      <p:sp>
        <p:nvSpPr>
          <p:cNvPr id="139" name="Google Shape;139;p18"/>
          <p:cNvSpPr/>
          <p:nvPr/>
        </p:nvSpPr>
        <p:spPr>
          <a:xfrm>
            <a:off x="4086225" y="4340675"/>
            <a:ext cx="1905900" cy="6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行動選択へを押下すると</a:t>
            </a:r>
            <a:endParaRPr sz="1000" b="1"/>
          </a:p>
          <a:p>
            <a:pPr marL="0" lvl="0" indent="0" algn="l" rtl="0">
              <a:spcBef>
                <a:spcPts val="0"/>
              </a:spcBef>
              <a:spcAft>
                <a:spcPts val="0"/>
              </a:spcAft>
              <a:buNone/>
            </a:pPr>
            <a:r>
              <a:rPr lang="ja" sz="1000" b="1"/>
              <a:t>次の画面(行動選択)へ遷移</a:t>
            </a:r>
            <a:endParaRPr sz="1000" b="1"/>
          </a:p>
        </p:txBody>
      </p:sp>
      <p:sp>
        <p:nvSpPr>
          <p:cNvPr id="140" name="Google Shape;140;p18"/>
          <p:cNvSpPr/>
          <p:nvPr/>
        </p:nvSpPr>
        <p:spPr>
          <a:xfrm>
            <a:off x="3345375" y="4543625"/>
            <a:ext cx="669600" cy="239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1981200" y="3291850"/>
            <a:ext cx="352500" cy="66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5410200" y="3358450"/>
            <a:ext cx="352500" cy="66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7724775" y="2644075"/>
            <a:ext cx="352500" cy="66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373575" y="4543625"/>
            <a:ext cx="669600" cy="239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6471750" y="4543625"/>
            <a:ext cx="669600" cy="239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311700" y="-827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２．アプリ説明</a:t>
            </a:r>
            <a:endParaRPr/>
          </a:p>
        </p:txBody>
      </p:sp>
      <p:sp>
        <p:nvSpPr>
          <p:cNvPr id="151" name="Google Shape;151;p19"/>
          <p:cNvSpPr txBox="1">
            <a:spLocks noGrp="1"/>
          </p:cNvSpPr>
          <p:nvPr>
            <p:ph type="body" idx="1"/>
          </p:nvPr>
        </p:nvSpPr>
        <p:spPr>
          <a:xfrm>
            <a:off x="387900" y="605850"/>
            <a:ext cx="8520600" cy="39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②各画面でできること</a:t>
            </a:r>
            <a:endParaRPr/>
          </a:p>
          <a:p>
            <a:pPr marL="0" lvl="0" indent="0" algn="l" rtl="0">
              <a:spcBef>
                <a:spcPts val="1600"/>
              </a:spcBef>
              <a:spcAft>
                <a:spcPts val="1600"/>
              </a:spcAft>
              <a:buNone/>
            </a:pPr>
            <a:r>
              <a:rPr lang="ja" sz="1400"/>
              <a:t>②-3   行動選択画面</a:t>
            </a:r>
            <a:endParaRPr sz="1400"/>
          </a:p>
        </p:txBody>
      </p:sp>
      <p:sp>
        <p:nvSpPr>
          <p:cNvPr id="152" name="Google Shape;152;p19"/>
          <p:cNvSpPr/>
          <p:nvPr/>
        </p:nvSpPr>
        <p:spPr>
          <a:xfrm>
            <a:off x="5550450" y="3835050"/>
            <a:ext cx="2826300" cy="702600"/>
          </a:xfrm>
          <a:prstGeom prst="rect">
            <a:avLst/>
          </a:prstGeom>
          <a:solidFill>
            <a:srgbClr val="FFFF00"/>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  メンバー全員のコマンド選択が完了すると</a:t>
            </a:r>
            <a:endParaRPr sz="1000" b="1"/>
          </a:p>
          <a:p>
            <a:pPr marL="0" lvl="0" indent="0" algn="l" rtl="0">
              <a:spcBef>
                <a:spcPts val="0"/>
              </a:spcBef>
              <a:spcAft>
                <a:spcPts val="0"/>
              </a:spcAft>
              <a:buNone/>
            </a:pPr>
            <a:r>
              <a:rPr lang="ja" sz="1000" b="1"/>
              <a:t>  次の画面(行動結果)へ遷移</a:t>
            </a:r>
            <a:endParaRPr sz="1000" b="1"/>
          </a:p>
        </p:txBody>
      </p:sp>
      <p:pic>
        <p:nvPicPr>
          <p:cNvPr id="153" name="Google Shape;153;p19"/>
          <p:cNvPicPr preferRelativeResize="0"/>
          <p:nvPr/>
        </p:nvPicPr>
        <p:blipFill>
          <a:blip r:embed="rId3">
            <a:alphaModFix/>
          </a:blip>
          <a:stretch>
            <a:fillRect/>
          </a:stretch>
        </p:blipFill>
        <p:spPr>
          <a:xfrm>
            <a:off x="610875" y="1457325"/>
            <a:ext cx="1814702" cy="3528350"/>
          </a:xfrm>
          <a:prstGeom prst="rect">
            <a:avLst/>
          </a:prstGeom>
          <a:noFill/>
          <a:ln>
            <a:noFill/>
          </a:ln>
        </p:spPr>
      </p:pic>
      <p:sp>
        <p:nvSpPr>
          <p:cNvPr id="154" name="Google Shape;154;p19"/>
          <p:cNvSpPr/>
          <p:nvPr/>
        </p:nvSpPr>
        <p:spPr>
          <a:xfrm>
            <a:off x="659325" y="4543625"/>
            <a:ext cx="369300" cy="319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19"/>
          <p:cNvPicPr preferRelativeResize="0"/>
          <p:nvPr/>
        </p:nvPicPr>
        <p:blipFill>
          <a:blip r:embed="rId4">
            <a:alphaModFix/>
          </a:blip>
          <a:stretch>
            <a:fillRect/>
          </a:stretch>
        </p:blipFill>
        <p:spPr>
          <a:xfrm>
            <a:off x="3208550" y="1339313"/>
            <a:ext cx="1892300" cy="3644275"/>
          </a:xfrm>
          <a:prstGeom prst="rect">
            <a:avLst/>
          </a:prstGeom>
          <a:noFill/>
          <a:ln>
            <a:noFill/>
          </a:ln>
        </p:spPr>
      </p:pic>
      <p:sp>
        <p:nvSpPr>
          <p:cNvPr id="156" name="Google Shape;156;p19"/>
          <p:cNvSpPr/>
          <p:nvPr/>
        </p:nvSpPr>
        <p:spPr>
          <a:xfrm>
            <a:off x="4288350" y="3061600"/>
            <a:ext cx="369300" cy="48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1190625" y="4444375"/>
            <a:ext cx="2552700" cy="6042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各キャラ "たたかう” か "かいふく"</a:t>
            </a:r>
            <a:endParaRPr sz="1000" b="1"/>
          </a:p>
          <a:p>
            <a:pPr marL="0" lvl="0" indent="0" algn="l" rtl="0">
              <a:spcBef>
                <a:spcPts val="0"/>
              </a:spcBef>
              <a:spcAft>
                <a:spcPts val="0"/>
              </a:spcAft>
              <a:buNone/>
            </a:pPr>
            <a:r>
              <a:rPr lang="ja" sz="1000" b="1"/>
              <a:t>の行動を選択</a:t>
            </a:r>
            <a:endParaRPr sz="1000" b="1"/>
          </a:p>
          <a:p>
            <a:pPr marL="0" lvl="0" indent="0" algn="l" rtl="0">
              <a:spcBef>
                <a:spcPts val="0"/>
              </a:spcBef>
              <a:spcAft>
                <a:spcPts val="0"/>
              </a:spcAft>
              <a:buNone/>
            </a:pPr>
            <a:r>
              <a:rPr lang="ja" sz="800" b="1">
                <a:solidFill>
                  <a:srgbClr val="FF0000"/>
                </a:solidFill>
              </a:rPr>
              <a:t>※HPが0のキャラは "かいふく" しか選択できない</a:t>
            </a:r>
            <a:endParaRPr sz="800" b="1">
              <a:solidFill>
                <a:srgbClr val="FF0000"/>
              </a:solidFill>
            </a:endParaRPr>
          </a:p>
          <a:p>
            <a:pPr marL="0" lvl="0" indent="0" algn="l" rtl="0">
              <a:spcBef>
                <a:spcPts val="0"/>
              </a:spcBef>
              <a:spcAft>
                <a:spcPts val="0"/>
              </a:spcAft>
              <a:buNone/>
            </a:pPr>
            <a:r>
              <a:rPr lang="ja" sz="800" b="1">
                <a:solidFill>
                  <a:srgbClr val="FF0000"/>
                </a:solidFill>
              </a:rPr>
              <a:t>   （”たたかう” が表示されない）</a:t>
            </a:r>
            <a:endParaRPr sz="800" b="1">
              <a:solidFill>
                <a:srgbClr val="FF0000"/>
              </a:solidFill>
            </a:endParaRPr>
          </a:p>
        </p:txBody>
      </p:sp>
      <p:sp>
        <p:nvSpPr>
          <p:cNvPr id="158" name="Google Shape;158;p19"/>
          <p:cNvSpPr/>
          <p:nvPr/>
        </p:nvSpPr>
        <p:spPr>
          <a:xfrm>
            <a:off x="4648200" y="2988125"/>
            <a:ext cx="1905900" cy="6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行動を選択したキャラは</a:t>
            </a:r>
            <a:endParaRPr sz="1000" b="1"/>
          </a:p>
          <a:p>
            <a:pPr marL="0" lvl="0" indent="0" algn="l" rtl="0">
              <a:spcBef>
                <a:spcPts val="0"/>
              </a:spcBef>
              <a:spcAft>
                <a:spcPts val="0"/>
              </a:spcAft>
              <a:buNone/>
            </a:pPr>
            <a:r>
              <a:rPr lang="ja" sz="1000" b="1"/>
              <a:t>コマンド欄に選択した</a:t>
            </a:r>
            <a:endParaRPr sz="1000" b="1"/>
          </a:p>
          <a:p>
            <a:pPr marL="0" lvl="0" indent="0" algn="l" rtl="0">
              <a:spcBef>
                <a:spcPts val="0"/>
              </a:spcBef>
              <a:spcAft>
                <a:spcPts val="0"/>
              </a:spcAft>
              <a:buNone/>
            </a:pPr>
            <a:r>
              <a:rPr lang="ja" sz="1000" b="1"/>
              <a:t>コマンドが登録される</a:t>
            </a:r>
            <a:endParaRPr sz="10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0"/>
          <p:cNvPicPr preferRelativeResize="0"/>
          <p:nvPr/>
        </p:nvPicPr>
        <p:blipFill>
          <a:blip r:embed="rId3">
            <a:alphaModFix/>
          </a:blip>
          <a:stretch>
            <a:fillRect/>
          </a:stretch>
        </p:blipFill>
        <p:spPr>
          <a:xfrm>
            <a:off x="344150" y="1447800"/>
            <a:ext cx="2283400" cy="3587124"/>
          </a:xfrm>
          <a:prstGeom prst="rect">
            <a:avLst/>
          </a:prstGeom>
          <a:noFill/>
          <a:ln>
            <a:noFill/>
          </a:ln>
        </p:spPr>
      </p:pic>
      <p:sp>
        <p:nvSpPr>
          <p:cNvPr id="164" name="Google Shape;164;p20"/>
          <p:cNvSpPr txBox="1">
            <a:spLocks noGrp="1"/>
          </p:cNvSpPr>
          <p:nvPr>
            <p:ph type="title"/>
          </p:nvPr>
        </p:nvSpPr>
        <p:spPr>
          <a:xfrm>
            <a:off x="311700" y="-827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２．アプリ説明</a:t>
            </a:r>
            <a:endParaRPr/>
          </a:p>
        </p:txBody>
      </p:sp>
      <p:sp>
        <p:nvSpPr>
          <p:cNvPr id="165" name="Google Shape;165;p20"/>
          <p:cNvSpPr txBox="1">
            <a:spLocks noGrp="1"/>
          </p:cNvSpPr>
          <p:nvPr>
            <p:ph type="body" idx="1"/>
          </p:nvPr>
        </p:nvSpPr>
        <p:spPr>
          <a:xfrm>
            <a:off x="83100" y="605850"/>
            <a:ext cx="8520600" cy="39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②各画面でできること</a:t>
            </a:r>
            <a:endParaRPr/>
          </a:p>
          <a:p>
            <a:pPr marL="0" lvl="0" indent="0" algn="l" rtl="0">
              <a:spcBef>
                <a:spcPts val="1600"/>
              </a:spcBef>
              <a:spcAft>
                <a:spcPts val="1600"/>
              </a:spcAft>
              <a:buNone/>
            </a:pPr>
            <a:r>
              <a:rPr lang="ja" sz="1400"/>
              <a:t>②-4   行動結果画面</a:t>
            </a:r>
            <a:endParaRPr sz="1400"/>
          </a:p>
        </p:txBody>
      </p:sp>
      <p:sp>
        <p:nvSpPr>
          <p:cNvPr id="166" name="Google Shape;166;p20"/>
          <p:cNvSpPr/>
          <p:nvPr/>
        </p:nvSpPr>
        <p:spPr>
          <a:xfrm>
            <a:off x="344150" y="2977525"/>
            <a:ext cx="1905900" cy="702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2208900" y="2918875"/>
            <a:ext cx="3087000" cy="6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前画面で選択した行動と</a:t>
            </a:r>
            <a:endParaRPr sz="1000" b="1"/>
          </a:p>
          <a:p>
            <a:pPr marL="0" lvl="0" indent="0" algn="l" rtl="0">
              <a:spcBef>
                <a:spcPts val="0"/>
              </a:spcBef>
              <a:spcAft>
                <a:spcPts val="0"/>
              </a:spcAft>
              <a:buNone/>
            </a:pPr>
            <a:r>
              <a:rPr lang="ja" sz="1000" b="1"/>
              <a:t>キャラの職業に応じた行動結果が出力される</a:t>
            </a:r>
            <a:endParaRPr sz="1000" b="1"/>
          </a:p>
        </p:txBody>
      </p:sp>
      <p:sp>
        <p:nvSpPr>
          <p:cNvPr id="168" name="Google Shape;168;p20"/>
          <p:cNvSpPr/>
          <p:nvPr/>
        </p:nvSpPr>
        <p:spPr>
          <a:xfrm rot="-5400000">
            <a:off x="1793175" y="1560625"/>
            <a:ext cx="609600" cy="2186100"/>
          </a:xfrm>
          <a:prstGeom prst="bentUpArrow">
            <a:avLst>
              <a:gd name="adj1" fmla="val 25000"/>
              <a:gd name="adj2" fmla="val 23915"/>
              <a:gd name="adj3" fmla="val 26802"/>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344150" y="3730000"/>
            <a:ext cx="2186100" cy="1620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2482625" y="3488500"/>
            <a:ext cx="3087000" cy="6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敵キャラの種類と攻撃力に応じたダメージを</a:t>
            </a:r>
            <a:endParaRPr sz="1000" b="1"/>
          </a:p>
          <a:p>
            <a:pPr marL="0" lvl="0" indent="0" algn="l" rtl="0">
              <a:spcBef>
                <a:spcPts val="0"/>
              </a:spcBef>
              <a:spcAft>
                <a:spcPts val="0"/>
              </a:spcAft>
              <a:buNone/>
            </a:pPr>
            <a:r>
              <a:rPr lang="ja" sz="1000" b="1"/>
              <a:t>味方キャラがランダムで受ける</a:t>
            </a:r>
            <a:endParaRPr sz="1000" b="1"/>
          </a:p>
        </p:txBody>
      </p:sp>
      <p:sp>
        <p:nvSpPr>
          <p:cNvPr id="171" name="Google Shape;171;p20"/>
          <p:cNvSpPr/>
          <p:nvPr/>
        </p:nvSpPr>
        <p:spPr>
          <a:xfrm rot="-5400000" flipH="1">
            <a:off x="2095650" y="3282175"/>
            <a:ext cx="399900" cy="1886100"/>
          </a:xfrm>
          <a:prstGeom prst="bentUpArrow">
            <a:avLst>
              <a:gd name="adj1" fmla="val 28163"/>
              <a:gd name="adj2" fmla="val 25000"/>
              <a:gd name="adj3" fmla="val 25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677525" y="2348875"/>
            <a:ext cx="227400" cy="222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1077575" y="4025275"/>
            <a:ext cx="227400" cy="1620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344150" y="4800550"/>
            <a:ext cx="560700" cy="162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904850" y="4663525"/>
            <a:ext cx="3087000" cy="45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敵のHPが0でない場合</a:t>
            </a:r>
            <a:endParaRPr sz="1000" b="1"/>
          </a:p>
          <a:p>
            <a:pPr marL="0" lvl="0" indent="0" algn="l" rtl="0">
              <a:spcBef>
                <a:spcPts val="0"/>
              </a:spcBef>
              <a:spcAft>
                <a:spcPts val="0"/>
              </a:spcAft>
              <a:buNone/>
            </a:pPr>
            <a:r>
              <a:rPr lang="ja" sz="1000" b="1"/>
              <a:t>行動選択へ戻る</a:t>
            </a:r>
            <a:endParaRPr sz="1000" b="1"/>
          </a:p>
        </p:txBody>
      </p:sp>
      <p:pic>
        <p:nvPicPr>
          <p:cNvPr id="176" name="Google Shape;176;p20"/>
          <p:cNvPicPr preferRelativeResize="0"/>
          <p:nvPr/>
        </p:nvPicPr>
        <p:blipFill>
          <a:blip r:embed="rId4">
            <a:alphaModFix/>
          </a:blip>
          <a:stretch>
            <a:fillRect/>
          </a:stretch>
        </p:blipFill>
        <p:spPr>
          <a:xfrm>
            <a:off x="7059275" y="1098000"/>
            <a:ext cx="2032551" cy="3864549"/>
          </a:xfrm>
          <a:prstGeom prst="rect">
            <a:avLst/>
          </a:prstGeom>
          <a:noFill/>
          <a:ln>
            <a:noFill/>
          </a:ln>
        </p:spPr>
      </p:pic>
      <p:sp>
        <p:nvSpPr>
          <p:cNvPr id="177" name="Google Shape;177;p20"/>
          <p:cNvSpPr/>
          <p:nvPr/>
        </p:nvSpPr>
        <p:spPr>
          <a:xfrm>
            <a:off x="7059275" y="2672725"/>
            <a:ext cx="1275000" cy="891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4619625" y="2463175"/>
            <a:ext cx="2410500" cy="6042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敵のHPを0にするとレベルが上がる</a:t>
            </a:r>
            <a:endParaRPr sz="1000" b="1"/>
          </a:p>
          <a:p>
            <a:pPr marL="0" lvl="0" indent="0" algn="l" rtl="0">
              <a:spcBef>
                <a:spcPts val="0"/>
              </a:spcBef>
              <a:spcAft>
                <a:spcPts val="0"/>
              </a:spcAft>
              <a:buNone/>
            </a:pPr>
            <a:r>
              <a:rPr lang="ja" sz="800" b="1">
                <a:solidFill>
                  <a:srgbClr val="FF0000"/>
                </a:solidFill>
              </a:rPr>
              <a:t>※現状どの敵を倒しても一律でレベルが上がる</a:t>
            </a:r>
            <a:endParaRPr sz="800" b="1">
              <a:solidFill>
                <a:srgbClr val="FF0000"/>
              </a:solidFill>
            </a:endParaRPr>
          </a:p>
          <a:p>
            <a:pPr marL="0" lvl="0" indent="0" algn="l" rtl="0">
              <a:spcBef>
                <a:spcPts val="0"/>
              </a:spcBef>
              <a:spcAft>
                <a:spcPts val="0"/>
              </a:spcAft>
              <a:buNone/>
            </a:pPr>
            <a:r>
              <a:rPr lang="ja" sz="800" b="1">
                <a:solidFill>
                  <a:srgbClr val="FF0000"/>
                </a:solidFill>
              </a:rPr>
              <a:t>    現状レベルアップによる恩恵は無し</a:t>
            </a:r>
            <a:endParaRPr sz="800" b="1">
              <a:solidFill>
                <a:srgbClr val="FF0000"/>
              </a:solidFill>
            </a:endParaRPr>
          </a:p>
        </p:txBody>
      </p:sp>
      <p:sp>
        <p:nvSpPr>
          <p:cNvPr id="179" name="Google Shape;179;p20"/>
          <p:cNvSpPr/>
          <p:nvPr/>
        </p:nvSpPr>
        <p:spPr>
          <a:xfrm>
            <a:off x="7116425" y="4425175"/>
            <a:ext cx="665400" cy="222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7116425" y="4714675"/>
            <a:ext cx="1141800" cy="162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3686175" y="4259950"/>
            <a:ext cx="3373200" cy="702600"/>
          </a:xfrm>
          <a:prstGeom prst="rect">
            <a:avLst/>
          </a:prstGeom>
          <a:solidFill>
            <a:srgbClr val="FFFF00"/>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 sz="1000" b="1"/>
              <a:t>  エンカウントへ戻る</a:t>
            </a:r>
            <a:endParaRPr sz="1000" b="1"/>
          </a:p>
          <a:p>
            <a:pPr marL="0" lvl="0" indent="0" algn="l" rtl="0">
              <a:spcBef>
                <a:spcPts val="0"/>
              </a:spcBef>
              <a:spcAft>
                <a:spcPts val="0"/>
              </a:spcAft>
              <a:buNone/>
            </a:pPr>
            <a:r>
              <a:rPr lang="ja" sz="1000" b="1"/>
              <a:t>   ：メンバーはそのままでエンカウントへ</a:t>
            </a:r>
            <a:endParaRPr sz="1000" b="1"/>
          </a:p>
          <a:p>
            <a:pPr marL="0" lvl="0" indent="0" algn="l" rtl="0">
              <a:spcBef>
                <a:spcPts val="0"/>
              </a:spcBef>
              <a:spcAft>
                <a:spcPts val="0"/>
              </a:spcAft>
              <a:buNone/>
            </a:pPr>
            <a:r>
              <a:rPr lang="ja" sz="1000" b="1"/>
              <a:t>  SAVEしてプレイヤー選択画面に戻る</a:t>
            </a:r>
            <a:endParaRPr sz="1000" b="1"/>
          </a:p>
          <a:p>
            <a:pPr marL="0" lvl="0" indent="0" algn="l" rtl="0">
              <a:spcBef>
                <a:spcPts val="0"/>
              </a:spcBef>
              <a:spcAft>
                <a:spcPts val="0"/>
              </a:spcAft>
              <a:buNone/>
            </a:pPr>
            <a:r>
              <a:rPr lang="ja" sz="1000" b="1"/>
              <a:t>   ：DBにレベル・HPを上書きしてキャラ選択画面へ</a:t>
            </a:r>
            <a:endParaRPr sz="10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title"/>
          </p:nvPr>
        </p:nvSpPr>
        <p:spPr>
          <a:xfrm>
            <a:off x="311700" y="-8447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２．アプリ説明</a:t>
            </a:r>
            <a:endParaRPr/>
          </a:p>
        </p:txBody>
      </p:sp>
      <p:sp>
        <p:nvSpPr>
          <p:cNvPr id="187" name="Google Shape;187;p21"/>
          <p:cNvSpPr txBox="1">
            <a:spLocks noGrp="1"/>
          </p:cNvSpPr>
          <p:nvPr>
            <p:ph type="body" idx="1"/>
          </p:nvPr>
        </p:nvSpPr>
        <p:spPr>
          <a:xfrm>
            <a:off x="6900" y="474775"/>
            <a:ext cx="8520600" cy="409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ja"/>
              <a:t>③ クラス構成</a:t>
            </a:r>
            <a:endParaRPr/>
          </a:p>
        </p:txBody>
      </p:sp>
      <p:pic>
        <p:nvPicPr>
          <p:cNvPr id="188" name="Google Shape;188;p21"/>
          <p:cNvPicPr preferRelativeResize="0"/>
          <p:nvPr/>
        </p:nvPicPr>
        <p:blipFill>
          <a:blip r:embed="rId3">
            <a:alphaModFix/>
          </a:blip>
          <a:stretch>
            <a:fillRect/>
          </a:stretch>
        </p:blipFill>
        <p:spPr>
          <a:xfrm>
            <a:off x="1659525" y="539532"/>
            <a:ext cx="7408276" cy="4527767"/>
          </a:xfrm>
          <a:prstGeom prst="rect">
            <a:avLst/>
          </a:prstGeom>
          <a:noFill/>
          <a:ln>
            <a:noFill/>
          </a:ln>
        </p:spPr>
      </p:pic>
    </p:spTree>
  </p:cSld>
  <p:clrMapOvr>
    <a:masterClrMapping/>
  </p:clrMapOvr>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984</Words>
  <Application>Microsoft Office PowerPoint</Application>
  <PresentationFormat>画面に合わせる (16:9)</PresentationFormat>
  <Paragraphs>132</Paragraphs>
  <Slides>13</Slides>
  <Notes>13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Lato</vt:lpstr>
      <vt:lpstr>Playfair Display</vt:lpstr>
      <vt:lpstr>Arial</vt:lpstr>
      <vt:lpstr>Meiryo</vt:lpstr>
      <vt:lpstr>Lato Light</vt:lpstr>
      <vt:lpstr>Blue &amp; Gold</vt:lpstr>
      <vt:lpstr>WebJava初級 課題アプリ機能説明</vt:lpstr>
      <vt:lpstr>目次</vt:lpstr>
      <vt:lpstr>１．本アプリの達成要件</vt:lpstr>
      <vt:lpstr>２．アプリ説明</vt:lpstr>
      <vt:lpstr>２．アプリ説明</vt:lpstr>
      <vt:lpstr>２．アプリ説明</vt:lpstr>
      <vt:lpstr>２．アプリ説明</vt:lpstr>
      <vt:lpstr>２．アプリ説明</vt:lpstr>
      <vt:lpstr>２．アプリ説明</vt:lpstr>
      <vt:lpstr>３．講習の成果</vt:lpstr>
      <vt:lpstr>３．講習の成果</vt:lpstr>
      <vt:lpstr>３．講習の成果</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WebJava初級 課題アプリ機能説明</dc:title>
  <cp:lastModifiedBy>大竹 孝司(SBM テクノロジーユニット)</cp:lastModifiedBy>
  <cp:revision>2</cp:revision>
  <dcterms:modified xsi:type="dcterms:W3CDTF">2020-03-06T08:30:22Z</dcterms:modified>
</cp:coreProperties>
</file>